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4"/>
  </p:sldMasterIdLst>
  <p:sldIdLst>
    <p:sldId id="256" r:id="rId5"/>
    <p:sldId id="257" r:id="rId6"/>
    <p:sldId id="259" r:id="rId7"/>
    <p:sldId id="260" r:id="rId8"/>
    <p:sldId id="263" r:id="rId9"/>
    <p:sldId id="261" r:id="rId10"/>
    <p:sldId id="262" r:id="rId11"/>
    <p:sldId id="25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l-SI" smtClean="0"/>
              <a:t>Uredite slog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F9A48714-9D16-4ED9-97CA-E37E4D939E09}" type="datetimeFigureOut">
              <a:rPr lang="sl-SI" smtClean="0"/>
              <a:t>28. 03. 2024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C9F27BF-B2B4-4F15-BA9D-01A03AF9F523}" type="slidenum">
              <a:rPr lang="sl-SI" smtClean="0"/>
              <a:t>‹#›</a:t>
            </a:fld>
            <a:endParaRPr lang="sl-SI"/>
          </a:p>
        </p:txBody>
      </p:sp>
    </p:spTree>
    <p:extLst>
      <p:ext uri="{BB962C8B-B14F-4D97-AF65-F5344CB8AC3E}">
        <p14:creationId xmlns:p14="http://schemas.microsoft.com/office/powerpoint/2010/main" val="2512775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F9A48714-9D16-4ED9-97CA-E37E4D939E09}" type="datetimeFigureOut">
              <a:rPr lang="sl-SI" smtClean="0"/>
              <a:t>28. 03. 2024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C9F27BF-B2B4-4F15-BA9D-01A03AF9F523}" type="slidenum">
              <a:rPr lang="sl-SI" smtClean="0"/>
              <a:t>‹#›</a:t>
            </a:fld>
            <a:endParaRPr lang="sl-SI"/>
          </a:p>
        </p:txBody>
      </p:sp>
    </p:spTree>
    <p:extLst>
      <p:ext uri="{BB962C8B-B14F-4D97-AF65-F5344CB8AC3E}">
        <p14:creationId xmlns:p14="http://schemas.microsoft.com/office/powerpoint/2010/main" val="1882866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F9A48714-9D16-4ED9-97CA-E37E4D939E09}" type="datetimeFigureOut">
              <a:rPr lang="sl-SI" smtClean="0"/>
              <a:t>28. 03. 2024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C9F27BF-B2B4-4F15-BA9D-01A03AF9F523}" type="slidenum">
              <a:rPr lang="sl-SI" smtClean="0"/>
              <a:t>‹#›</a:t>
            </a:fld>
            <a:endParaRPr lang="sl-SI"/>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90312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F9A48714-9D16-4ED9-97CA-E37E4D939E09}" type="datetimeFigureOut">
              <a:rPr lang="sl-SI" smtClean="0"/>
              <a:t>28. 03. 2024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C9F27BF-B2B4-4F15-BA9D-01A03AF9F523}" type="slidenum">
              <a:rPr lang="sl-SI" smtClean="0"/>
              <a:t>‹#›</a:t>
            </a:fld>
            <a:endParaRPr lang="sl-SI"/>
          </a:p>
        </p:txBody>
      </p:sp>
    </p:spTree>
    <p:extLst>
      <p:ext uri="{BB962C8B-B14F-4D97-AF65-F5344CB8AC3E}">
        <p14:creationId xmlns:p14="http://schemas.microsoft.com/office/powerpoint/2010/main" val="369950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F9A48714-9D16-4ED9-97CA-E37E4D939E09}" type="datetimeFigureOut">
              <a:rPr lang="sl-SI" smtClean="0"/>
              <a:t>28. 03. 2024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C9F27BF-B2B4-4F15-BA9D-01A03AF9F523}" type="slidenum">
              <a:rPr lang="sl-SI" smtClean="0"/>
              <a:t>‹#›</a:t>
            </a:fld>
            <a:endParaRPr lang="sl-SI"/>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93208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F9A48714-9D16-4ED9-97CA-E37E4D939E09}" type="datetimeFigureOut">
              <a:rPr lang="sl-SI" smtClean="0"/>
              <a:t>28. 03. 2024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C9F27BF-B2B4-4F15-BA9D-01A03AF9F523}" type="slidenum">
              <a:rPr lang="sl-SI" smtClean="0"/>
              <a:t>‹#›</a:t>
            </a:fld>
            <a:endParaRPr lang="sl-SI"/>
          </a:p>
        </p:txBody>
      </p:sp>
    </p:spTree>
    <p:extLst>
      <p:ext uri="{BB962C8B-B14F-4D97-AF65-F5344CB8AC3E}">
        <p14:creationId xmlns:p14="http://schemas.microsoft.com/office/powerpoint/2010/main" val="3734275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F9A48714-9D16-4ED9-97CA-E37E4D939E09}" type="datetimeFigureOut">
              <a:rPr lang="sl-SI" smtClean="0"/>
              <a:t>28. 03. 2024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C9F27BF-B2B4-4F15-BA9D-01A03AF9F523}" type="slidenum">
              <a:rPr lang="sl-SI" smtClean="0"/>
              <a:t>‹#›</a:t>
            </a:fld>
            <a:endParaRPr lang="sl-SI"/>
          </a:p>
        </p:txBody>
      </p:sp>
    </p:spTree>
    <p:extLst>
      <p:ext uri="{BB962C8B-B14F-4D97-AF65-F5344CB8AC3E}">
        <p14:creationId xmlns:p14="http://schemas.microsoft.com/office/powerpoint/2010/main" val="3280981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l-SI" smtClean="0"/>
              <a:t>Uredite slog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F9A48714-9D16-4ED9-97CA-E37E4D939E09}" type="datetimeFigureOut">
              <a:rPr lang="sl-SI" smtClean="0"/>
              <a:t>28. 03. 2024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C9F27BF-B2B4-4F15-BA9D-01A03AF9F523}" type="slidenum">
              <a:rPr lang="sl-SI" smtClean="0"/>
              <a:t>‹#›</a:t>
            </a:fld>
            <a:endParaRPr lang="sl-SI"/>
          </a:p>
        </p:txBody>
      </p:sp>
    </p:spTree>
    <p:extLst>
      <p:ext uri="{BB962C8B-B14F-4D97-AF65-F5344CB8AC3E}">
        <p14:creationId xmlns:p14="http://schemas.microsoft.com/office/powerpoint/2010/main" val="1377197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F9A48714-9D16-4ED9-97CA-E37E4D939E09}" type="datetimeFigureOut">
              <a:rPr lang="sl-SI" smtClean="0"/>
              <a:t>28. 03. 2024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C9F27BF-B2B4-4F15-BA9D-01A03AF9F523}" type="slidenum">
              <a:rPr lang="sl-SI" smtClean="0"/>
              <a:t>‹#›</a:t>
            </a:fld>
            <a:endParaRPr lang="sl-SI"/>
          </a:p>
        </p:txBody>
      </p:sp>
    </p:spTree>
    <p:extLst>
      <p:ext uri="{BB962C8B-B14F-4D97-AF65-F5344CB8AC3E}">
        <p14:creationId xmlns:p14="http://schemas.microsoft.com/office/powerpoint/2010/main" val="707924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F9A48714-9D16-4ED9-97CA-E37E4D939E09}" type="datetimeFigureOut">
              <a:rPr lang="sl-SI" smtClean="0"/>
              <a:t>28. 03. 2024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C9F27BF-B2B4-4F15-BA9D-01A03AF9F523}" type="slidenum">
              <a:rPr lang="sl-SI" smtClean="0"/>
              <a:t>‹#›</a:t>
            </a:fld>
            <a:endParaRPr lang="sl-SI"/>
          </a:p>
        </p:txBody>
      </p:sp>
    </p:spTree>
    <p:extLst>
      <p:ext uri="{BB962C8B-B14F-4D97-AF65-F5344CB8AC3E}">
        <p14:creationId xmlns:p14="http://schemas.microsoft.com/office/powerpoint/2010/main" val="1041052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F9A48714-9D16-4ED9-97CA-E37E4D939E09}" type="datetimeFigureOut">
              <a:rPr lang="sl-SI" smtClean="0"/>
              <a:t>28. 03. 2024</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CC9F27BF-B2B4-4F15-BA9D-01A03AF9F523}" type="slidenum">
              <a:rPr lang="sl-SI" smtClean="0"/>
              <a:t>‹#›</a:t>
            </a:fld>
            <a:endParaRPr lang="sl-SI"/>
          </a:p>
        </p:txBody>
      </p:sp>
    </p:spTree>
    <p:extLst>
      <p:ext uri="{BB962C8B-B14F-4D97-AF65-F5344CB8AC3E}">
        <p14:creationId xmlns:p14="http://schemas.microsoft.com/office/powerpoint/2010/main" val="2448385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F9A48714-9D16-4ED9-97CA-E37E4D939E09}" type="datetimeFigureOut">
              <a:rPr lang="sl-SI" smtClean="0"/>
              <a:t>28. 03. 2024</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CC9F27BF-B2B4-4F15-BA9D-01A03AF9F523}" type="slidenum">
              <a:rPr lang="sl-SI" smtClean="0"/>
              <a:t>‹#›</a:t>
            </a:fld>
            <a:endParaRPr lang="sl-SI"/>
          </a:p>
        </p:txBody>
      </p:sp>
    </p:spTree>
    <p:extLst>
      <p:ext uri="{BB962C8B-B14F-4D97-AF65-F5344CB8AC3E}">
        <p14:creationId xmlns:p14="http://schemas.microsoft.com/office/powerpoint/2010/main" val="3618367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F9A48714-9D16-4ED9-97CA-E37E4D939E09}" type="datetimeFigureOut">
              <a:rPr lang="sl-SI" smtClean="0"/>
              <a:t>28. 03. 2024</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CC9F27BF-B2B4-4F15-BA9D-01A03AF9F523}" type="slidenum">
              <a:rPr lang="sl-SI" smtClean="0"/>
              <a:t>‹#›</a:t>
            </a:fld>
            <a:endParaRPr lang="sl-SI"/>
          </a:p>
        </p:txBody>
      </p:sp>
    </p:spTree>
    <p:extLst>
      <p:ext uri="{BB962C8B-B14F-4D97-AF65-F5344CB8AC3E}">
        <p14:creationId xmlns:p14="http://schemas.microsoft.com/office/powerpoint/2010/main" val="4173228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A48714-9D16-4ED9-97CA-E37E4D939E09}" type="datetimeFigureOut">
              <a:rPr lang="sl-SI" smtClean="0"/>
              <a:t>28. 03. 2024</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CC9F27BF-B2B4-4F15-BA9D-01A03AF9F523}" type="slidenum">
              <a:rPr lang="sl-SI" smtClean="0"/>
              <a:t>‹#›</a:t>
            </a:fld>
            <a:endParaRPr lang="sl-SI"/>
          </a:p>
        </p:txBody>
      </p:sp>
    </p:spTree>
    <p:extLst>
      <p:ext uri="{BB962C8B-B14F-4D97-AF65-F5344CB8AC3E}">
        <p14:creationId xmlns:p14="http://schemas.microsoft.com/office/powerpoint/2010/main" val="1869299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l-SI" smtClean="0"/>
              <a:t>Uredite slog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F9A48714-9D16-4ED9-97CA-E37E4D939E09}" type="datetimeFigureOut">
              <a:rPr lang="sl-SI" smtClean="0"/>
              <a:t>28. 03. 2024</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CC9F27BF-B2B4-4F15-BA9D-01A03AF9F523}" type="slidenum">
              <a:rPr lang="sl-SI" smtClean="0"/>
              <a:t>‹#›</a:t>
            </a:fld>
            <a:endParaRPr lang="sl-SI"/>
          </a:p>
        </p:txBody>
      </p:sp>
    </p:spTree>
    <p:extLst>
      <p:ext uri="{BB962C8B-B14F-4D97-AF65-F5344CB8AC3E}">
        <p14:creationId xmlns:p14="http://schemas.microsoft.com/office/powerpoint/2010/main" val="245738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F9A48714-9D16-4ED9-97CA-E37E4D939E09}" type="datetimeFigureOut">
              <a:rPr lang="sl-SI" smtClean="0"/>
              <a:t>28. 03. 2024</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CC9F27BF-B2B4-4F15-BA9D-01A03AF9F523}" type="slidenum">
              <a:rPr lang="sl-SI" smtClean="0"/>
              <a:t>‹#›</a:t>
            </a:fld>
            <a:endParaRPr lang="sl-SI"/>
          </a:p>
        </p:txBody>
      </p:sp>
    </p:spTree>
    <p:extLst>
      <p:ext uri="{BB962C8B-B14F-4D97-AF65-F5344CB8AC3E}">
        <p14:creationId xmlns:p14="http://schemas.microsoft.com/office/powerpoint/2010/main" val="667337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l-SI" smtClean="0"/>
              <a:t>Uredite slog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9A48714-9D16-4ED9-97CA-E37E4D939E09}" type="datetimeFigureOut">
              <a:rPr lang="sl-SI" smtClean="0"/>
              <a:t>28. 03. 2024</a:t>
            </a:fld>
            <a:endParaRPr lang="sl-SI"/>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C9F27BF-B2B4-4F15-BA9D-01A03AF9F523}" type="slidenum">
              <a:rPr lang="sl-SI" smtClean="0"/>
              <a:t>‹#›</a:t>
            </a:fld>
            <a:endParaRPr lang="sl-SI"/>
          </a:p>
        </p:txBody>
      </p:sp>
    </p:spTree>
    <p:extLst>
      <p:ext uri="{BB962C8B-B14F-4D97-AF65-F5344CB8AC3E}">
        <p14:creationId xmlns:p14="http://schemas.microsoft.com/office/powerpoint/2010/main" val="3037771136"/>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33071" y="1800438"/>
            <a:ext cx="9072282" cy="3195020"/>
          </a:xfrm>
        </p:spPr>
        <p:txBody>
          <a:bodyPr>
            <a:normAutofit fontScale="90000"/>
          </a:bodyPr>
          <a:lstStyle/>
          <a:p>
            <a:pPr algn="ctr"/>
            <a:r>
              <a:rPr lang="sl-SI" sz="5400" b="1" dirty="0" smtClean="0">
                <a:solidFill>
                  <a:srgbClr val="FFC000"/>
                </a:solidFill>
              </a:rPr>
              <a:t>NEOBVEZNI </a:t>
            </a:r>
            <a:r>
              <a:rPr lang="sl-SI" sz="5400" b="1" dirty="0" smtClean="0">
                <a:solidFill>
                  <a:srgbClr val="FFC000"/>
                </a:solidFill>
              </a:rPr>
              <a:t>IZBIRNI PREDMETI</a:t>
            </a:r>
            <a:r>
              <a:rPr lang="sl-SI" sz="5400" dirty="0" smtClean="0"/>
              <a:t/>
            </a:r>
            <a:br>
              <a:rPr lang="sl-SI" sz="5400" dirty="0" smtClean="0"/>
            </a:br>
            <a:r>
              <a:rPr lang="sl-SI" sz="5400" dirty="0" smtClean="0"/>
              <a:t> ZA ŠOLSKO LETO 2024/2025</a:t>
            </a:r>
            <a:br>
              <a:rPr lang="sl-SI" sz="5400" dirty="0" smtClean="0"/>
            </a:br>
            <a:r>
              <a:rPr lang="sl-SI" sz="5400" dirty="0" smtClean="0"/>
              <a:t> ZA UČENCE </a:t>
            </a:r>
            <a:br>
              <a:rPr lang="sl-SI" sz="5400" dirty="0" smtClean="0"/>
            </a:br>
            <a:r>
              <a:rPr lang="sl-SI" sz="5400" i="1" dirty="0" smtClean="0">
                <a:solidFill>
                  <a:srgbClr val="FFC000"/>
                </a:solidFill>
              </a:rPr>
              <a:t>OD </a:t>
            </a:r>
            <a:r>
              <a:rPr lang="sl-SI" sz="5400" i="1" dirty="0" smtClean="0">
                <a:solidFill>
                  <a:srgbClr val="FFC000"/>
                </a:solidFill>
              </a:rPr>
              <a:t>4. </a:t>
            </a:r>
            <a:r>
              <a:rPr lang="sl-SI" sz="5400" i="1" dirty="0" smtClean="0">
                <a:solidFill>
                  <a:srgbClr val="FFC000"/>
                </a:solidFill>
              </a:rPr>
              <a:t>DO </a:t>
            </a:r>
            <a:r>
              <a:rPr lang="sl-SI" sz="5400" i="1" dirty="0" smtClean="0">
                <a:solidFill>
                  <a:srgbClr val="FFC000"/>
                </a:solidFill>
              </a:rPr>
              <a:t>6. </a:t>
            </a:r>
            <a:r>
              <a:rPr lang="sl-SI" sz="5400" i="1" dirty="0" smtClean="0">
                <a:solidFill>
                  <a:srgbClr val="FFC000"/>
                </a:solidFill>
              </a:rPr>
              <a:t>RAZREDA </a:t>
            </a:r>
            <a:endParaRPr lang="sl-SI" sz="5400" i="1" dirty="0">
              <a:solidFill>
                <a:srgbClr val="FFC000"/>
              </a:solidFill>
            </a:endParaRPr>
          </a:p>
        </p:txBody>
      </p:sp>
      <p:pic>
        <p:nvPicPr>
          <p:cNvPr id="6" name="Slik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320" y="234316"/>
            <a:ext cx="1333500" cy="1085850"/>
          </a:xfrm>
          <a:prstGeom prst="rect">
            <a:avLst/>
          </a:prstGeom>
        </p:spPr>
      </p:pic>
    </p:spTree>
    <p:extLst>
      <p:ext uri="{BB962C8B-B14F-4D97-AF65-F5344CB8AC3E}">
        <p14:creationId xmlns:p14="http://schemas.microsoft.com/office/powerpoint/2010/main" val="28130945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1327879" y="2717543"/>
            <a:ext cx="7718521" cy="2378160"/>
          </a:xfrm>
        </p:spPr>
        <p:txBody>
          <a:bodyPr>
            <a:normAutofit/>
          </a:bodyPr>
          <a:lstStyle/>
          <a:p>
            <a:r>
              <a:rPr lang="sl-SI" dirty="0" smtClean="0">
                <a:hlinkClick r:id="rId2" action="ppaction://hlinksldjump"/>
              </a:rPr>
              <a:t>Neobvezni izbirni predmet nemščina</a:t>
            </a:r>
            <a:endParaRPr lang="sl-SI" dirty="0" smtClean="0"/>
          </a:p>
          <a:p>
            <a:r>
              <a:rPr lang="sl-SI" dirty="0">
                <a:hlinkClick r:id="rId3" action="ppaction://hlinksldjump"/>
              </a:rPr>
              <a:t>Neobvezni izbirni predmet </a:t>
            </a:r>
            <a:r>
              <a:rPr lang="sl-SI" dirty="0" smtClean="0">
                <a:hlinkClick r:id="rId3" action="ppaction://hlinksldjump"/>
              </a:rPr>
              <a:t>umetnost</a:t>
            </a:r>
            <a:endParaRPr lang="sl-SI" dirty="0" smtClean="0"/>
          </a:p>
          <a:p>
            <a:r>
              <a:rPr lang="sl-SI" dirty="0">
                <a:hlinkClick r:id="rId4" action="ppaction://hlinksldjump"/>
              </a:rPr>
              <a:t>Neobvezni izbirni predmet </a:t>
            </a:r>
            <a:r>
              <a:rPr lang="sl-SI" dirty="0" smtClean="0">
                <a:hlinkClick r:id="rId4" action="ppaction://hlinksldjump"/>
              </a:rPr>
              <a:t>računalništvo</a:t>
            </a:r>
            <a:endParaRPr lang="sl-SI" dirty="0" smtClean="0"/>
          </a:p>
          <a:p>
            <a:r>
              <a:rPr lang="sl-SI" dirty="0">
                <a:hlinkClick r:id="rId5" action="ppaction://hlinksldjump"/>
              </a:rPr>
              <a:t>Neobvezni izbirni predmet </a:t>
            </a:r>
            <a:r>
              <a:rPr lang="sl-SI" dirty="0" smtClean="0">
                <a:hlinkClick r:id="rId5" action="ppaction://hlinksldjump"/>
              </a:rPr>
              <a:t>šport</a:t>
            </a:r>
            <a:endParaRPr lang="sl-SI" dirty="0" smtClean="0"/>
          </a:p>
          <a:p>
            <a:r>
              <a:rPr lang="sl-SI" dirty="0">
                <a:hlinkClick r:id="rId6" action="ppaction://hlinksldjump"/>
              </a:rPr>
              <a:t>Neobvezni izbirni predmet </a:t>
            </a:r>
            <a:r>
              <a:rPr lang="sl-SI" dirty="0" smtClean="0">
                <a:hlinkClick r:id="rId6" action="ppaction://hlinksldjump"/>
              </a:rPr>
              <a:t>šport PŠ Lučine</a:t>
            </a:r>
            <a:endParaRPr lang="sl-SI" dirty="0"/>
          </a:p>
          <a:p>
            <a:r>
              <a:rPr lang="sl-SI" dirty="0" smtClean="0">
                <a:hlinkClick r:id="rId7" action="ppaction://hlinksldjump"/>
              </a:rPr>
              <a:t>Neobvezni </a:t>
            </a:r>
            <a:r>
              <a:rPr lang="sl-SI" dirty="0">
                <a:hlinkClick r:id="rId7" action="ppaction://hlinksldjump"/>
              </a:rPr>
              <a:t>izbirni predmet tehnika</a:t>
            </a:r>
            <a:endParaRPr lang="sl-SI" dirty="0"/>
          </a:p>
          <a:p>
            <a:pPr marL="0" indent="0">
              <a:buNone/>
            </a:pPr>
            <a:endParaRPr lang="sl-SI" dirty="0" smtClean="0"/>
          </a:p>
        </p:txBody>
      </p:sp>
      <p:sp>
        <p:nvSpPr>
          <p:cNvPr id="4" name="PoljeZBesedilom 3"/>
          <p:cNvSpPr txBox="1"/>
          <p:nvPr/>
        </p:nvSpPr>
        <p:spPr>
          <a:xfrm>
            <a:off x="1327879" y="1521229"/>
            <a:ext cx="8412481" cy="707886"/>
          </a:xfrm>
          <a:prstGeom prst="rect">
            <a:avLst/>
          </a:prstGeom>
          <a:noFill/>
        </p:spPr>
        <p:txBody>
          <a:bodyPr wrap="square" rtlCol="0">
            <a:spAutoFit/>
          </a:bodyPr>
          <a:lstStyle/>
          <a:p>
            <a:r>
              <a:rPr lang="sl-SI" sz="4000" i="1" dirty="0" smtClean="0">
                <a:solidFill>
                  <a:srgbClr val="FFC000"/>
                </a:solidFill>
                <a:latin typeface="+mj-lt"/>
              </a:rPr>
              <a:t>Za učence od 4. do </a:t>
            </a:r>
            <a:r>
              <a:rPr lang="sl-SI" sz="4000" i="1" dirty="0">
                <a:solidFill>
                  <a:srgbClr val="FFC000"/>
                </a:solidFill>
                <a:latin typeface="+mj-lt"/>
              </a:rPr>
              <a:t>6. </a:t>
            </a:r>
            <a:r>
              <a:rPr lang="sl-SI" sz="4000" i="1" dirty="0" smtClean="0">
                <a:solidFill>
                  <a:srgbClr val="FFC000"/>
                </a:solidFill>
                <a:latin typeface="+mj-lt"/>
              </a:rPr>
              <a:t>razreda </a:t>
            </a:r>
          </a:p>
        </p:txBody>
      </p:sp>
    </p:spTree>
    <p:extLst>
      <p:ext uri="{BB962C8B-B14F-4D97-AF65-F5344CB8AC3E}">
        <p14:creationId xmlns:p14="http://schemas.microsoft.com/office/powerpoint/2010/main" val="93462474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344825" y="1328189"/>
            <a:ext cx="9888143" cy="5197302"/>
          </a:xfrm>
        </p:spPr>
        <p:txBody>
          <a:bodyPr>
            <a:normAutofit fontScale="25000" lnSpcReduction="20000"/>
          </a:bodyPr>
          <a:lstStyle/>
          <a:p>
            <a:r>
              <a:rPr lang="sl-SI" b="1" dirty="0"/>
              <a:t> </a:t>
            </a:r>
            <a:endParaRPr lang="sl-SI" dirty="0"/>
          </a:p>
          <a:p>
            <a:pPr marL="0" indent="0">
              <a:buNone/>
            </a:pPr>
            <a:r>
              <a:rPr lang="sl-SI" sz="4800" b="1" dirty="0" smtClean="0"/>
              <a:t>Je triletni predmet, 2 </a:t>
            </a:r>
            <a:r>
              <a:rPr lang="sl-SI" sz="4800" b="1" dirty="0"/>
              <a:t>uri </a:t>
            </a:r>
            <a:r>
              <a:rPr lang="sl-SI" sz="4800" b="1" dirty="0" smtClean="0"/>
              <a:t>tedensko in 4</a:t>
            </a:r>
            <a:r>
              <a:rPr lang="sl-SI" sz="4800" b="1" dirty="0"/>
              <a:t>., 5. in 6. </a:t>
            </a:r>
            <a:r>
              <a:rPr lang="sl-SI" sz="4800" b="1" dirty="0" smtClean="0"/>
              <a:t>razred. </a:t>
            </a:r>
            <a:endParaRPr lang="sl-SI" sz="4800" dirty="0"/>
          </a:p>
          <a:p>
            <a:pPr marL="0" indent="0">
              <a:buNone/>
            </a:pPr>
            <a:r>
              <a:rPr lang="sl-SI" sz="4800" b="1" dirty="0"/>
              <a:t> </a:t>
            </a:r>
            <a:endParaRPr lang="sl-SI" sz="4800" dirty="0"/>
          </a:p>
          <a:p>
            <a:pPr marL="0" indent="0">
              <a:buNone/>
            </a:pPr>
            <a:r>
              <a:rPr lang="sl-SI" sz="4800" dirty="0"/>
              <a:t>Empirične raziskave so pokazale, da so otroci ravno v zgodnjem obdobju najbolj dojemljivi za učenje tujih jezikov. Glede na vključenost našega prostora v srednjeevropski prostor, kjer dominira nemški jezik, se kljub navidezni dodatni obremenitvi izbira drugega tujega jezika zdi absolutno smiselna</a:t>
            </a:r>
            <a:r>
              <a:rPr lang="sl-SI" sz="4800" dirty="0" smtClean="0"/>
              <a:t>.</a:t>
            </a:r>
          </a:p>
          <a:p>
            <a:pPr marL="0" indent="0">
              <a:buNone/>
            </a:pPr>
            <a:endParaRPr lang="sl-SI" sz="4800" dirty="0"/>
          </a:p>
          <a:p>
            <a:pPr marL="0" indent="0">
              <a:buNone/>
            </a:pPr>
            <a:r>
              <a:rPr lang="sl-SI" sz="4800" dirty="0" smtClean="0"/>
              <a:t>Učenec </a:t>
            </a:r>
            <a:r>
              <a:rPr lang="sl-SI" sz="4800" dirty="0"/>
              <a:t>se v pouk neobveznega izbirnega predmeta vključi prostovoljno in ga obiskuje dvakrat na teden. Ko se učenec vključi v pouk neobveznega drugega tujega jezika, ga mora obiskovati do konca pouka v tekočem šolskem letu. Ocenjevanje poteka ustno, pisno in na druge načine. Učenec si v posameznem semestru pridobi vsaj eno ustno in eno pisno oceno. Ob predpostavki, da bo učenec obiskoval drugi tuji jezik neprekinjeno do 9. razreda, naj bi ob zaključku dosegel mednarodni standard A2, kar je izvrstna podlaga za učenje tujega jezika v srednji šoli in kasneje za njegovo poklicno uporabo</a:t>
            </a:r>
            <a:r>
              <a:rPr lang="sl-SI" sz="4800" dirty="0" smtClean="0"/>
              <a:t>.</a:t>
            </a:r>
          </a:p>
          <a:p>
            <a:pPr marL="0" indent="0">
              <a:buNone/>
            </a:pPr>
            <a:endParaRPr lang="sl-SI" sz="4800" dirty="0"/>
          </a:p>
          <a:p>
            <a:pPr marL="0" indent="0">
              <a:buNone/>
            </a:pPr>
            <a:r>
              <a:rPr lang="sl-SI" sz="4800" dirty="0" smtClean="0"/>
              <a:t>Učenci </a:t>
            </a:r>
            <a:r>
              <a:rPr lang="sl-SI" sz="4800" dirty="0"/>
              <a:t>se bodo v 4. razredu naučili:</a:t>
            </a:r>
          </a:p>
          <a:p>
            <a:pPr marL="0" indent="0">
              <a:lnSpc>
                <a:spcPct val="120000"/>
              </a:lnSpc>
              <a:buNone/>
            </a:pPr>
            <a:r>
              <a:rPr lang="sl-SI" sz="4800" dirty="0" smtClean="0"/>
              <a:t>- </a:t>
            </a:r>
            <a:r>
              <a:rPr lang="sl-SI" sz="4800" dirty="0"/>
              <a:t>razumeti kratka in preprosta </a:t>
            </a:r>
            <a:r>
              <a:rPr lang="sl-SI" sz="4800" dirty="0" smtClean="0"/>
              <a:t>navodila</a:t>
            </a:r>
            <a:br>
              <a:rPr lang="sl-SI" sz="4800" dirty="0" smtClean="0"/>
            </a:br>
            <a:r>
              <a:rPr lang="sl-SI" sz="4800" dirty="0" smtClean="0"/>
              <a:t>- </a:t>
            </a:r>
            <a:r>
              <a:rPr lang="sl-SI" sz="4800" dirty="0"/>
              <a:t>osnovni besednjak z nekaterih področij (števila, družina, stanovanje, živali, šolske potrebščine, šolski predmeti, hrana. itd</a:t>
            </a:r>
            <a:r>
              <a:rPr lang="sl-SI" sz="4800" dirty="0" smtClean="0"/>
              <a:t>.)</a:t>
            </a:r>
            <a:br>
              <a:rPr lang="sl-SI" sz="4800" dirty="0" smtClean="0"/>
            </a:br>
            <a:r>
              <a:rPr lang="sl-SI" sz="4800" dirty="0" smtClean="0"/>
              <a:t>- </a:t>
            </a:r>
            <a:r>
              <a:rPr lang="sl-SI" sz="4800" dirty="0"/>
              <a:t>osnovno slovnico (spreganje glagola v sedanjiku, modalni glagoli, sklanjanje v tožilniku, vikanje itd</a:t>
            </a:r>
            <a:r>
              <a:rPr lang="sl-SI" sz="4800" dirty="0" smtClean="0"/>
              <a:t>.)</a:t>
            </a:r>
            <a:br>
              <a:rPr lang="sl-SI" sz="4800" dirty="0" smtClean="0"/>
            </a:br>
            <a:r>
              <a:rPr lang="sl-SI" sz="4800" dirty="0" smtClean="0"/>
              <a:t>- </a:t>
            </a:r>
            <a:r>
              <a:rPr lang="sl-SI" sz="4800" dirty="0"/>
              <a:t>osnovne fraze (pozdravi, počutje, vljudnostne fraze itd</a:t>
            </a:r>
            <a:r>
              <a:rPr lang="sl-SI" sz="4800" dirty="0" smtClean="0"/>
              <a:t>.)</a:t>
            </a:r>
            <a:br>
              <a:rPr lang="sl-SI" sz="4800" dirty="0" smtClean="0"/>
            </a:br>
            <a:r>
              <a:rPr lang="sl-SI" sz="4800" dirty="0" smtClean="0"/>
              <a:t>- </a:t>
            </a:r>
            <a:r>
              <a:rPr lang="sl-SI" sz="4800" dirty="0"/>
              <a:t>zapisati oz. prepisati osnovne </a:t>
            </a:r>
            <a:r>
              <a:rPr lang="sl-SI" sz="4800" dirty="0" smtClean="0"/>
              <a:t>povedi</a:t>
            </a:r>
            <a:br>
              <a:rPr lang="sl-SI" sz="4800" dirty="0" smtClean="0"/>
            </a:br>
            <a:r>
              <a:rPr lang="sl-SI" sz="4800" dirty="0" smtClean="0"/>
              <a:t>- </a:t>
            </a:r>
            <a:r>
              <a:rPr lang="sl-SI" sz="4800" dirty="0"/>
              <a:t>slušno razumeti enostavnejša </a:t>
            </a:r>
            <a:r>
              <a:rPr lang="sl-SI" sz="4800" dirty="0" smtClean="0"/>
              <a:t>besedila</a:t>
            </a:r>
            <a:br>
              <a:rPr lang="sl-SI" sz="4800" dirty="0" smtClean="0"/>
            </a:br>
            <a:r>
              <a:rPr lang="sl-SI" sz="4800" dirty="0" smtClean="0"/>
              <a:t>- </a:t>
            </a:r>
            <a:r>
              <a:rPr lang="sl-SI" sz="4800" dirty="0"/>
              <a:t>recitirati preprosta besedila</a:t>
            </a:r>
          </a:p>
          <a:p>
            <a:pPr marL="0" indent="0">
              <a:buNone/>
            </a:pPr>
            <a:endParaRPr lang="sl-SI" sz="4800" dirty="0"/>
          </a:p>
          <a:p>
            <a:pPr marL="0" indent="0">
              <a:buNone/>
            </a:pPr>
            <a:r>
              <a:rPr lang="sl-SI" sz="4800" dirty="0"/>
              <a:t>Pri ocenjevanju bomo dali poudarek na sodelovanju, trudu in izdelkih, zato bodo vsi učenci, tudi tisti s slabšim učnim uspehom, imeli enake možnosti</a:t>
            </a:r>
            <a:r>
              <a:rPr lang="sl-SI" sz="4800" dirty="0" smtClean="0"/>
              <a:t>.</a:t>
            </a:r>
            <a:r>
              <a:rPr lang="sl-SI" sz="4800" dirty="0"/>
              <a:t> </a:t>
            </a:r>
            <a:endParaRPr lang="sl-SI" dirty="0"/>
          </a:p>
        </p:txBody>
      </p:sp>
      <p:sp>
        <p:nvSpPr>
          <p:cNvPr id="4" name="Naslov 1"/>
          <p:cNvSpPr>
            <a:spLocks noGrp="1"/>
          </p:cNvSpPr>
          <p:nvPr>
            <p:ph type="title"/>
          </p:nvPr>
        </p:nvSpPr>
        <p:spPr>
          <a:xfrm>
            <a:off x="677333" y="609600"/>
            <a:ext cx="8932179" cy="1320800"/>
          </a:xfrm>
        </p:spPr>
        <p:txBody>
          <a:bodyPr>
            <a:normAutofit/>
          </a:bodyPr>
          <a:lstStyle/>
          <a:p>
            <a:r>
              <a:rPr lang="sl-SI" b="1" dirty="0"/>
              <a:t>NEOBVEZNI IZBIRNI PREDMET  </a:t>
            </a:r>
            <a:r>
              <a:rPr lang="sl-SI" b="1" dirty="0" smtClean="0"/>
              <a:t>NEMŠČINA</a:t>
            </a:r>
            <a:endParaRPr lang="sl-SI" dirty="0"/>
          </a:p>
        </p:txBody>
      </p:sp>
      <p:sp>
        <p:nvSpPr>
          <p:cNvPr id="5" name="Interaktivni gumb: Nazaj ali prejšnji 4">
            <a:hlinkClick r:id="rId2" action="ppaction://hlinksldjump" highlightClick="1"/>
          </p:cNvPr>
          <p:cNvSpPr/>
          <p:nvPr/>
        </p:nvSpPr>
        <p:spPr>
          <a:xfrm>
            <a:off x="7755775" y="6442364"/>
            <a:ext cx="548640" cy="34082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4010046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77334" y="609600"/>
            <a:ext cx="9447568" cy="1320800"/>
          </a:xfrm>
        </p:spPr>
        <p:txBody>
          <a:bodyPr/>
          <a:lstStyle/>
          <a:p>
            <a:r>
              <a:rPr lang="sl-SI" b="1" dirty="0"/>
              <a:t>NEOBVEZNI IZBIRNI PREDMET </a:t>
            </a:r>
            <a:r>
              <a:rPr lang="sl-SI" b="1" dirty="0" smtClean="0"/>
              <a:t>UMETNOST</a:t>
            </a:r>
            <a:endParaRPr lang="sl-SI" dirty="0"/>
          </a:p>
        </p:txBody>
      </p:sp>
      <p:sp>
        <p:nvSpPr>
          <p:cNvPr id="3" name="Označba mesta vsebine 2"/>
          <p:cNvSpPr>
            <a:spLocks noGrp="1"/>
          </p:cNvSpPr>
          <p:nvPr>
            <p:ph idx="1"/>
          </p:nvPr>
        </p:nvSpPr>
        <p:spPr>
          <a:xfrm>
            <a:off x="677334" y="1861331"/>
            <a:ext cx="8666171" cy="4572720"/>
          </a:xfrm>
        </p:spPr>
        <p:txBody>
          <a:bodyPr>
            <a:noAutofit/>
          </a:bodyPr>
          <a:lstStyle/>
          <a:p>
            <a:r>
              <a:rPr lang="sl-SI" sz="1400" dirty="0" smtClean="0"/>
              <a:t>4</a:t>
            </a:r>
            <a:r>
              <a:rPr lang="sl-SI" sz="1400" dirty="0"/>
              <a:t>. - 6. RAZRED</a:t>
            </a:r>
          </a:p>
          <a:p>
            <a:r>
              <a:rPr lang="sl-SI" sz="1400" b="1" dirty="0"/>
              <a:t>Cilj umetniških </a:t>
            </a:r>
            <a:r>
              <a:rPr lang="sl-SI" sz="1400" b="1" dirty="0" err="1"/>
              <a:t>ustvarjalnic</a:t>
            </a:r>
            <a:r>
              <a:rPr lang="sl-SI" sz="1400" dirty="0"/>
              <a:t> je, da učencem omogoča razvijanje likovno -ustvarjalnih sposobnosti. Dopolnjuje likovno aktivnost in znanje rednega pouka likovne umetnosti.  Učencem ponuja priložnost, da </a:t>
            </a:r>
            <a:r>
              <a:rPr lang="sl-SI" sz="1400" b="1" dirty="0"/>
              <a:t>spoznajo različna likovna področja, ter zanimive tehnike</a:t>
            </a:r>
            <a:r>
              <a:rPr lang="sl-SI" sz="1400" dirty="0"/>
              <a:t> in se v njih utrjujejo. Cilje in vsebine oblikujemo v skladu z željami in sposobnostmi učencev in v skladu s prostorskimi in materialnimi možnostmi za delo. Prizadevali si bomo, da pridejo do izraza ustvarjalnost, domiselnost, interesi in želje po likovnem izražanju</a:t>
            </a:r>
            <a:r>
              <a:rPr lang="sl-SI" sz="1400" dirty="0" smtClean="0"/>
              <a:t>.</a:t>
            </a:r>
            <a:endParaRPr lang="sl-SI" sz="1400" dirty="0"/>
          </a:p>
          <a:p>
            <a:r>
              <a:rPr lang="sl-SI" sz="1400" dirty="0"/>
              <a:t>Tedensko število ur: </a:t>
            </a:r>
            <a:r>
              <a:rPr lang="sl-SI" sz="1400" b="1" dirty="0"/>
              <a:t>1</a:t>
            </a:r>
            <a:r>
              <a:rPr lang="sl-SI" sz="1400" dirty="0"/>
              <a:t>           </a:t>
            </a:r>
          </a:p>
          <a:p>
            <a:r>
              <a:rPr lang="sl-SI" sz="1400" dirty="0"/>
              <a:t>Letno število ur: </a:t>
            </a:r>
            <a:r>
              <a:rPr lang="sl-SI" sz="1400" b="1" dirty="0"/>
              <a:t>35</a:t>
            </a:r>
            <a:endParaRPr lang="sl-SI" sz="1400" dirty="0"/>
          </a:p>
          <a:p>
            <a:r>
              <a:rPr lang="sl-SI" sz="1400" dirty="0"/>
              <a:t>Oblikovanje na ploskvi: </a:t>
            </a:r>
            <a:r>
              <a:rPr lang="sl-SI" sz="1400" b="1" dirty="0"/>
              <a:t>28 ur</a:t>
            </a:r>
            <a:endParaRPr lang="sl-SI" sz="1400" dirty="0"/>
          </a:p>
          <a:p>
            <a:pPr lvl="0"/>
            <a:r>
              <a:rPr lang="sl-SI" sz="1400" dirty="0"/>
              <a:t>risanje: 12 ur</a:t>
            </a:r>
          </a:p>
          <a:p>
            <a:pPr lvl="0"/>
            <a:r>
              <a:rPr lang="sl-SI" sz="1400" dirty="0"/>
              <a:t>slikanje: 12 ur</a:t>
            </a:r>
          </a:p>
          <a:p>
            <a:pPr lvl="0"/>
            <a:r>
              <a:rPr lang="sl-SI" sz="1400" dirty="0"/>
              <a:t>grafika: 4 ure</a:t>
            </a:r>
          </a:p>
          <a:p>
            <a:r>
              <a:rPr lang="sl-SI" sz="1400" dirty="0"/>
              <a:t>Oblikovanje v tridimenzionalnem prostoru: </a:t>
            </a:r>
            <a:r>
              <a:rPr lang="sl-SI" sz="1400" b="1" dirty="0"/>
              <a:t>7 ur</a:t>
            </a:r>
            <a:endParaRPr lang="sl-SI" sz="1400" dirty="0"/>
          </a:p>
          <a:p>
            <a:pPr lvl="0"/>
            <a:r>
              <a:rPr lang="sl-SI" sz="1400" dirty="0"/>
              <a:t>kiparstvo: 7 ur</a:t>
            </a:r>
          </a:p>
          <a:p>
            <a:pPr marL="0" indent="0">
              <a:buNone/>
            </a:pPr>
            <a:endParaRPr lang="sl-SI" sz="1400" dirty="0"/>
          </a:p>
        </p:txBody>
      </p:sp>
      <p:sp>
        <p:nvSpPr>
          <p:cNvPr id="4" name="Interaktivni gumb: Nazaj ali prejšnji 3">
            <a:hlinkClick r:id="rId2" action="ppaction://hlinksldjump" highlightClick="1"/>
          </p:cNvPr>
          <p:cNvSpPr/>
          <p:nvPr/>
        </p:nvSpPr>
        <p:spPr>
          <a:xfrm>
            <a:off x="7755775" y="6442364"/>
            <a:ext cx="548640" cy="34082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2342630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8817" y="418407"/>
            <a:ext cx="10295466" cy="1320800"/>
          </a:xfrm>
        </p:spPr>
        <p:txBody>
          <a:bodyPr/>
          <a:lstStyle/>
          <a:p>
            <a:r>
              <a:rPr lang="sl-SI" b="1" dirty="0"/>
              <a:t>NEOBVEZNI IZBIRNI PREDMET </a:t>
            </a:r>
            <a:r>
              <a:rPr lang="sl-SI" b="1" dirty="0" smtClean="0"/>
              <a:t>RAČUNALNIŠTVO</a:t>
            </a:r>
            <a:endParaRPr lang="sl-SI" dirty="0"/>
          </a:p>
        </p:txBody>
      </p:sp>
      <p:pic>
        <p:nvPicPr>
          <p:cNvPr id="4" name="Označba mesta vsebine 3"/>
          <p:cNvPicPr>
            <a:picLocks noGrp="1" noChangeAspect="1"/>
          </p:cNvPicPr>
          <p:nvPr>
            <p:ph idx="1"/>
          </p:nvPr>
        </p:nvPicPr>
        <p:blipFill>
          <a:blip r:embed="rId2"/>
          <a:stretch>
            <a:fillRect/>
          </a:stretch>
        </p:blipFill>
        <p:spPr>
          <a:xfrm>
            <a:off x="568009" y="1303597"/>
            <a:ext cx="9174507" cy="5364519"/>
          </a:xfrm>
          <a:prstGeom prst="rect">
            <a:avLst/>
          </a:prstGeom>
        </p:spPr>
      </p:pic>
      <p:sp>
        <p:nvSpPr>
          <p:cNvPr id="5" name="Interaktivni gumb: Nazaj ali prejšnji 4">
            <a:hlinkClick r:id="rId3" action="ppaction://hlinksldjump" highlightClick="1"/>
          </p:cNvPr>
          <p:cNvSpPr/>
          <p:nvPr/>
        </p:nvSpPr>
        <p:spPr>
          <a:xfrm>
            <a:off x="4355870" y="6259484"/>
            <a:ext cx="548640" cy="34082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1702429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b="1" dirty="0"/>
              <a:t>NEOBVEZNI IZBIRNI PREDMET </a:t>
            </a:r>
            <a:r>
              <a:rPr lang="sl-SI" b="1" dirty="0" smtClean="0"/>
              <a:t>ŠPORT </a:t>
            </a:r>
            <a:endParaRPr lang="sl-SI" dirty="0"/>
          </a:p>
        </p:txBody>
      </p:sp>
      <p:sp>
        <p:nvSpPr>
          <p:cNvPr id="3" name="Označba mesta vsebine 2"/>
          <p:cNvSpPr>
            <a:spLocks noGrp="1"/>
          </p:cNvSpPr>
          <p:nvPr>
            <p:ph idx="1"/>
          </p:nvPr>
        </p:nvSpPr>
        <p:spPr>
          <a:xfrm>
            <a:off x="677334" y="1712423"/>
            <a:ext cx="8596668" cy="4328940"/>
          </a:xfrm>
        </p:spPr>
        <p:txBody>
          <a:bodyPr>
            <a:normAutofit fontScale="55000" lnSpcReduction="20000"/>
          </a:bodyPr>
          <a:lstStyle/>
          <a:p>
            <a:pPr marL="0" indent="0">
              <a:buNone/>
            </a:pPr>
            <a:r>
              <a:rPr lang="sl-SI" dirty="0" smtClean="0"/>
              <a:t>Neobvezni </a:t>
            </a:r>
            <a:r>
              <a:rPr lang="sl-SI" dirty="0"/>
              <a:t>izbirni predmet šport lahko učenec izbere v 4., 5. in 6. razredu in je namenjenih 35 ur pouka. Pouk poteka enkrat tedensko v okviru rednega urnika pred uro ali po pouku.</a:t>
            </a:r>
          </a:p>
          <a:p>
            <a:pPr marL="0" indent="0">
              <a:buNone/>
            </a:pPr>
            <a:r>
              <a:rPr lang="sl-SI" dirty="0"/>
              <a:t>Program vključuje dejavnosti treh sklopov: </a:t>
            </a:r>
          </a:p>
          <a:p>
            <a:r>
              <a:rPr lang="sl-SI" dirty="0"/>
              <a:t>športne dejavnosti, usmerjene predvsem v razvoj splošne (aerobne) vzdržljivosti: teki, dejavnosti na snegu,...</a:t>
            </a:r>
          </a:p>
          <a:p>
            <a:r>
              <a:rPr lang="sl-SI" dirty="0"/>
              <a:t>športne dejavnosti, usmerjene predvsem v razvoj koordinacije gibanja, ravnotežja, natančnosti in ustvarjalnosti: hokejske igre, igre z loparji, ravnotežne spretnosti, zadevanje tarč, </a:t>
            </a:r>
            <a:r>
              <a:rPr lang="sl-SI" dirty="0" err="1"/>
              <a:t>rolanje</a:t>
            </a:r>
            <a:r>
              <a:rPr lang="sl-SI" dirty="0"/>
              <a:t>, cirkuške spretnosti, </a:t>
            </a:r>
            <a:r>
              <a:rPr lang="sl-SI" dirty="0" err="1"/>
              <a:t>žogarije</a:t>
            </a:r>
            <a:r>
              <a:rPr lang="sl-SI" dirty="0"/>
              <a:t>,...</a:t>
            </a:r>
          </a:p>
          <a:p>
            <a:r>
              <a:rPr lang="sl-SI" dirty="0"/>
              <a:t>športne dejavnosti, usmerjene predvsem v razvoj različnih pojavnih oblik moči: akrobatika, skoki, plezanja, borilni športi,...</a:t>
            </a:r>
          </a:p>
          <a:p>
            <a:pPr marL="0" indent="0">
              <a:buNone/>
            </a:pPr>
            <a:r>
              <a:rPr lang="sl-SI" dirty="0"/>
              <a:t> </a:t>
            </a:r>
          </a:p>
          <a:p>
            <a:pPr marL="0" indent="0">
              <a:buNone/>
            </a:pPr>
            <a:r>
              <a:rPr lang="sl-SI" dirty="0"/>
              <a:t>Vsakemu sklopu je namenjeno tretjino časa. V vadbeno skupino so vključeni fantje in dekleta skupaj. Ocenjevanje neobveznega izbirnega predmeta šport je številčno.</a:t>
            </a:r>
          </a:p>
          <a:p>
            <a:pPr marL="0" indent="0">
              <a:buNone/>
            </a:pPr>
            <a:endParaRPr lang="sl-SI" b="1" dirty="0" smtClean="0"/>
          </a:p>
          <a:p>
            <a:pPr marL="0" indent="0">
              <a:buNone/>
            </a:pPr>
            <a:r>
              <a:rPr lang="sl-SI" b="1" dirty="0" smtClean="0"/>
              <a:t>CILJI</a:t>
            </a:r>
            <a:r>
              <a:rPr lang="sl-SI" b="1" dirty="0"/>
              <a:t>:</a:t>
            </a:r>
            <a:endParaRPr lang="sl-SI" dirty="0"/>
          </a:p>
          <a:p>
            <a:pPr marL="0" indent="0">
              <a:buNone/>
            </a:pPr>
            <a:r>
              <a:rPr lang="sl-SI" dirty="0"/>
              <a:t>Oblikovanje in razvoj stališč, navad in načinov ravnanja:</a:t>
            </a:r>
          </a:p>
          <a:p>
            <a:pPr marL="0" indent="0">
              <a:buNone/>
            </a:pPr>
            <a:r>
              <a:rPr lang="sl-SI" dirty="0" smtClean="0"/>
              <a:t>- oblikujejo </a:t>
            </a:r>
            <a:r>
              <a:rPr lang="sl-SI" dirty="0"/>
              <a:t>si odgovoren odnos do svojega zdravja in okolja, v katerem živijo, </a:t>
            </a:r>
          </a:p>
          <a:p>
            <a:pPr marL="0" indent="0">
              <a:buNone/>
            </a:pPr>
            <a:r>
              <a:rPr lang="sl-SI" dirty="0"/>
              <a:t>- razumejo in spoštujejo različnost, </a:t>
            </a:r>
          </a:p>
          <a:p>
            <a:pPr marL="0" indent="0">
              <a:buNone/>
            </a:pPr>
            <a:r>
              <a:rPr lang="sl-SI" dirty="0"/>
              <a:t>- medsebojno sodelujejo (poudarek na sodelovanju med spoloma, strpnosti, pomoči drugemu), </a:t>
            </a:r>
          </a:p>
          <a:p>
            <a:pPr marL="0" indent="0">
              <a:buNone/>
            </a:pPr>
            <a:r>
              <a:rPr lang="sl-SI" dirty="0"/>
              <a:t>- spoštujejo pošteno igro (upoštevajo učiteljeva navodila in postavljena pravila), </a:t>
            </a:r>
          </a:p>
          <a:p>
            <a:pPr marL="0" indent="0">
              <a:buNone/>
            </a:pPr>
            <a:r>
              <a:rPr lang="sl-SI" dirty="0"/>
              <a:t>- razvijajo samozavest in samopodobo, </a:t>
            </a:r>
          </a:p>
          <a:p>
            <a:pPr marL="0" indent="0">
              <a:buNone/>
            </a:pPr>
            <a:r>
              <a:rPr lang="sl-SI" dirty="0"/>
              <a:t>- ustrezno uporabljajo osebno zaščitno opremo.</a:t>
            </a:r>
          </a:p>
          <a:p>
            <a:pPr marL="0" indent="0">
              <a:buNone/>
            </a:pPr>
            <a:endParaRPr lang="sl-SI" dirty="0"/>
          </a:p>
        </p:txBody>
      </p:sp>
      <p:sp>
        <p:nvSpPr>
          <p:cNvPr id="4" name="Interaktivni gumb: Nazaj ali prejšnji 3">
            <a:hlinkClick r:id="rId2" action="ppaction://hlinksldjump" highlightClick="1"/>
          </p:cNvPr>
          <p:cNvSpPr/>
          <p:nvPr/>
        </p:nvSpPr>
        <p:spPr>
          <a:xfrm>
            <a:off x="7398328" y="5976851"/>
            <a:ext cx="548640" cy="34082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1690585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b="1" dirty="0"/>
              <a:t>NEOBVEZNI IZBIRNI PREDMET </a:t>
            </a:r>
            <a:r>
              <a:rPr lang="sl-SI" b="1" dirty="0" smtClean="0"/>
              <a:t>ŠPORT PŠ LUČINE</a:t>
            </a:r>
            <a:br>
              <a:rPr lang="sl-SI" b="1" dirty="0" smtClean="0"/>
            </a:br>
            <a:endParaRPr lang="sl-SI" dirty="0"/>
          </a:p>
        </p:txBody>
      </p:sp>
      <p:sp>
        <p:nvSpPr>
          <p:cNvPr id="3" name="Označba mesta vsebine 2"/>
          <p:cNvSpPr>
            <a:spLocks noGrp="1"/>
          </p:cNvSpPr>
          <p:nvPr>
            <p:ph idx="1"/>
          </p:nvPr>
        </p:nvSpPr>
        <p:spPr>
          <a:xfrm>
            <a:off x="677333" y="1712423"/>
            <a:ext cx="9115059" cy="4788130"/>
          </a:xfrm>
        </p:spPr>
        <p:txBody>
          <a:bodyPr>
            <a:noAutofit/>
          </a:bodyPr>
          <a:lstStyle/>
          <a:p>
            <a:pPr marL="0" indent="0">
              <a:lnSpc>
                <a:spcPct val="120000"/>
              </a:lnSpc>
              <a:buNone/>
            </a:pPr>
            <a:r>
              <a:rPr lang="sl-SI" sz="1000" dirty="0"/>
              <a:t>Neobveznemu izbirnemu predmetu šport je v 4. in 5. razredu namenjenih 35 ur pouka. </a:t>
            </a:r>
            <a:r>
              <a:rPr lang="sl-SI" sz="1000" dirty="0" smtClean="0"/>
              <a:t>Predmet </a:t>
            </a:r>
            <a:r>
              <a:rPr lang="sl-SI" sz="1000" dirty="0"/>
              <a:t>se izvaja enkrat </a:t>
            </a:r>
            <a:r>
              <a:rPr lang="sl-SI" sz="1000" dirty="0" smtClean="0"/>
              <a:t>tedensko. </a:t>
            </a:r>
            <a:endParaRPr lang="sl-SI" sz="1000" dirty="0"/>
          </a:p>
          <a:p>
            <a:pPr marL="0" indent="0">
              <a:lnSpc>
                <a:spcPct val="120000"/>
              </a:lnSpc>
              <a:buNone/>
            </a:pPr>
            <a:r>
              <a:rPr lang="sl-SI" sz="1000" dirty="0"/>
              <a:t> </a:t>
            </a:r>
          </a:p>
          <a:p>
            <a:pPr marL="0" indent="0">
              <a:lnSpc>
                <a:spcPct val="120000"/>
              </a:lnSpc>
              <a:buNone/>
            </a:pPr>
            <a:r>
              <a:rPr lang="sl-SI" sz="1000" dirty="0"/>
              <a:t>Program vključuje dejavnosti treh sklopov: </a:t>
            </a:r>
          </a:p>
          <a:p>
            <a:pPr marL="0" indent="0">
              <a:lnSpc>
                <a:spcPct val="120000"/>
              </a:lnSpc>
              <a:buNone/>
            </a:pPr>
            <a:r>
              <a:rPr lang="sl-SI" sz="1000" dirty="0"/>
              <a:t>– športne dejavnosti, usmerjene predvsem v razvoj </a:t>
            </a:r>
            <a:r>
              <a:rPr lang="sl-SI" sz="1000" u="sng" dirty="0"/>
              <a:t>splošne vzdržljivosti</a:t>
            </a:r>
            <a:r>
              <a:rPr lang="sl-SI" sz="1000" dirty="0"/>
              <a:t>, kot so: teki, štafete, prilagojeni biatlon, dejavnosti na snegu, sankanje,…</a:t>
            </a:r>
          </a:p>
          <a:p>
            <a:pPr marL="0" indent="0">
              <a:lnSpc>
                <a:spcPct val="120000"/>
              </a:lnSpc>
              <a:buNone/>
            </a:pPr>
            <a:r>
              <a:rPr lang="sl-SI" sz="1000" dirty="0"/>
              <a:t>– športne dejavnosti, usmerjene predvsem v razvoj </a:t>
            </a:r>
            <a:r>
              <a:rPr lang="sl-SI" sz="1000" u="sng" dirty="0"/>
              <a:t>koordinacije gibanja, ravnotežja, natančnosti in ustvarjalnosti;</a:t>
            </a:r>
            <a:r>
              <a:rPr lang="sl-SI" sz="1000" dirty="0"/>
              <a:t> hokej, igre z loparji, osnove badmintona, namiznega tenisa, hoja s hoduljami, zadevanje tarč, </a:t>
            </a:r>
            <a:r>
              <a:rPr lang="sl-SI" sz="1000" dirty="0" err="1"/>
              <a:t>rolanje</a:t>
            </a:r>
            <a:r>
              <a:rPr lang="sl-SI" sz="1000" dirty="0"/>
              <a:t>, igre z žogami,…</a:t>
            </a:r>
          </a:p>
          <a:p>
            <a:pPr marL="0" indent="0">
              <a:lnSpc>
                <a:spcPct val="120000"/>
              </a:lnSpc>
              <a:buNone/>
            </a:pPr>
            <a:r>
              <a:rPr lang="sl-SI" sz="1000" dirty="0"/>
              <a:t>– športne dejavnosti, usmerjene predvsem v razvoj</a:t>
            </a:r>
            <a:r>
              <a:rPr lang="sl-SI" sz="1000" u="sng" dirty="0"/>
              <a:t> različnih pojavnih oblik moči;</a:t>
            </a:r>
            <a:r>
              <a:rPr lang="sl-SI" sz="1000" dirty="0"/>
              <a:t> prevali, stoje, premet v stran, plezanje, skoki v višino in v daljino, naskok na skrinjo, igre vlečenja, potiskanja,…</a:t>
            </a:r>
          </a:p>
          <a:p>
            <a:pPr marL="0" indent="0">
              <a:lnSpc>
                <a:spcPct val="120000"/>
              </a:lnSpc>
              <a:buNone/>
            </a:pPr>
            <a:r>
              <a:rPr lang="sl-SI" sz="1000" dirty="0"/>
              <a:t> </a:t>
            </a:r>
          </a:p>
          <a:p>
            <a:pPr marL="0" indent="0">
              <a:lnSpc>
                <a:spcPct val="120000"/>
              </a:lnSpc>
              <a:buNone/>
            </a:pPr>
            <a:r>
              <a:rPr lang="sl-SI" sz="1000" dirty="0"/>
              <a:t>Vsakemu sklopu je namenjeno tretjino časa. </a:t>
            </a:r>
          </a:p>
          <a:p>
            <a:pPr marL="0" indent="0">
              <a:lnSpc>
                <a:spcPct val="120000"/>
              </a:lnSpc>
              <a:buNone/>
            </a:pPr>
            <a:endParaRPr lang="sl-SI" sz="1000" dirty="0" smtClean="0"/>
          </a:p>
          <a:p>
            <a:pPr marL="0" indent="0">
              <a:lnSpc>
                <a:spcPct val="120000"/>
              </a:lnSpc>
              <a:buNone/>
            </a:pPr>
            <a:r>
              <a:rPr lang="sl-SI" sz="1000" dirty="0" smtClean="0"/>
              <a:t>Ob </a:t>
            </a:r>
            <a:r>
              <a:rPr lang="sl-SI" sz="1000" dirty="0"/>
              <a:t>dejavnostih bomo spoznavali tudi teoretične vsebine; zdrav življenjski slog, higiena, športno obnašanje,…</a:t>
            </a:r>
          </a:p>
          <a:p>
            <a:pPr marL="0" indent="0">
              <a:lnSpc>
                <a:spcPct val="120000"/>
              </a:lnSpc>
              <a:buNone/>
            </a:pPr>
            <a:endParaRPr lang="sl-SI" sz="1000" dirty="0" smtClean="0"/>
          </a:p>
          <a:p>
            <a:pPr marL="0" indent="0">
              <a:lnSpc>
                <a:spcPct val="120000"/>
              </a:lnSpc>
              <a:buNone/>
            </a:pPr>
            <a:r>
              <a:rPr lang="sl-SI" sz="1000" dirty="0" smtClean="0"/>
              <a:t>V </a:t>
            </a:r>
            <a:r>
              <a:rPr lang="sl-SI" sz="1000" dirty="0"/>
              <a:t>vadbeno skupino so vključeni fantje in dekleta. </a:t>
            </a:r>
          </a:p>
          <a:p>
            <a:pPr marL="0" indent="0">
              <a:lnSpc>
                <a:spcPct val="120000"/>
              </a:lnSpc>
              <a:buNone/>
            </a:pPr>
            <a:endParaRPr lang="sl-SI" sz="1000" dirty="0" smtClean="0"/>
          </a:p>
          <a:p>
            <a:pPr marL="0" indent="0">
              <a:lnSpc>
                <a:spcPct val="120000"/>
              </a:lnSpc>
              <a:buNone/>
            </a:pPr>
            <a:r>
              <a:rPr lang="sl-SI" sz="1000" dirty="0" smtClean="0"/>
              <a:t>Ocenjevanje </a:t>
            </a:r>
            <a:r>
              <a:rPr lang="sl-SI" sz="1000" dirty="0"/>
              <a:t>je številčno in se ocenjuje učenčev napredek in prizadevnost pri njegovem delu. </a:t>
            </a:r>
            <a:endParaRPr lang="sl-SI" sz="1000" dirty="0"/>
          </a:p>
        </p:txBody>
      </p:sp>
      <p:pic>
        <p:nvPicPr>
          <p:cNvPr id="4" name="Slika 3"/>
          <p:cNvPicPr>
            <a:picLocks noChangeAspect="1"/>
          </p:cNvPicPr>
          <p:nvPr/>
        </p:nvPicPr>
        <p:blipFill>
          <a:blip r:embed="rId2"/>
          <a:stretch>
            <a:fillRect/>
          </a:stretch>
        </p:blipFill>
        <p:spPr>
          <a:xfrm>
            <a:off x="8301698" y="914916"/>
            <a:ext cx="1231499" cy="871804"/>
          </a:xfrm>
          <a:prstGeom prst="rect">
            <a:avLst/>
          </a:prstGeom>
        </p:spPr>
      </p:pic>
      <p:pic>
        <p:nvPicPr>
          <p:cNvPr id="5" name="Slika 4"/>
          <p:cNvPicPr>
            <a:picLocks noChangeAspect="1"/>
          </p:cNvPicPr>
          <p:nvPr/>
        </p:nvPicPr>
        <p:blipFill>
          <a:blip r:embed="rId3"/>
          <a:stretch>
            <a:fillRect/>
          </a:stretch>
        </p:blipFill>
        <p:spPr>
          <a:xfrm>
            <a:off x="7350871" y="4106488"/>
            <a:ext cx="1713124" cy="2286198"/>
          </a:xfrm>
          <a:prstGeom prst="rect">
            <a:avLst/>
          </a:prstGeom>
        </p:spPr>
      </p:pic>
      <p:pic>
        <p:nvPicPr>
          <p:cNvPr id="6" name="Slika 5" descr="https://pslucine.splet.arnes.si/files/2023/11/IMG2023111710461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43951" y="3909563"/>
            <a:ext cx="1783080" cy="1337310"/>
          </a:xfrm>
          <a:prstGeom prst="rect">
            <a:avLst/>
          </a:prstGeom>
          <a:noFill/>
          <a:ln>
            <a:noFill/>
          </a:ln>
        </p:spPr>
      </p:pic>
      <p:sp>
        <p:nvSpPr>
          <p:cNvPr id="7" name="Interaktivni gumb: Nazaj ali prejšnji 6">
            <a:hlinkClick r:id="rId5" action="ppaction://hlinksldjump" highlightClick="1"/>
          </p:cNvPr>
          <p:cNvSpPr/>
          <p:nvPr/>
        </p:nvSpPr>
        <p:spPr>
          <a:xfrm>
            <a:off x="6422275" y="6392686"/>
            <a:ext cx="548640" cy="34082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149481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b="1" dirty="0"/>
              <a:t>NEOBVEZNI IZBIRNI PREDMET TEHNIKA </a:t>
            </a:r>
            <a:endParaRPr lang="sl-SI" dirty="0"/>
          </a:p>
        </p:txBody>
      </p:sp>
      <p:sp>
        <p:nvSpPr>
          <p:cNvPr id="3" name="Označba mesta vsebine 2"/>
          <p:cNvSpPr>
            <a:spLocks noGrp="1"/>
          </p:cNvSpPr>
          <p:nvPr>
            <p:ph idx="1"/>
          </p:nvPr>
        </p:nvSpPr>
        <p:spPr/>
        <p:txBody>
          <a:bodyPr/>
          <a:lstStyle/>
          <a:p>
            <a:r>
              <a:rPr lang="sl-SI" b="1" dirty="0" smtClean="0"/>
              <a:t>4</a:t>
            </a:r>
            <a:r>
              <a:rPr lang="sl-SI" b="1" dirty="0"/>
              <a:t>., 5., 6. razred</a:t>
            </a:r>
            <a:endParaRPr lang="sl-SI" dirty="0"/>
          </a:p>
          <a:p>
            <a:r>
              <a:rPr lang="sl-SI" dirty="0"/>
              <a:t>OBSEG: 35 ur/ leto; </a:t>
            </a:r>
            <a:r>
              <a:rPr lang="sl-SI" dirty="0" smtClean="0"/>
              <a:t>1ura/teden</a:t>
            </a:r>
            <a:endParaRPr lang="sl-SI" dirty="0"/>
          </a:p>
          <a:p>
            <a:r>
              <a:rPr lang="sl-SI" dirty="0" smtClean="0"/>
              <a:t>NAČIN </a:t>
            </a:r>
            <a:r>
              <a:rPr lang="sl-SI" dirty="0"/>
              <a:t>DELA: Praktično delo v delavnici in učilnici, izdelki iz papirnih gradiv, lesa, umetnih snovi, spoznavanje različnih obdelovalnih postopkov, orodij, strojev, pripomočkov, delo s konstrukcijskimi zbirkami Fischer.                     POTREBŠČINE: Svinčnik, ravnilo, lepilo za papir, material dobite v šoli, uporabljamo gradiva, ki jih dobimo brezplačno in ostanke materialov, ki jih prinesete tudi sami.   </a:t>
            </a:r>
            <a:endParaRPr lang="sl-SI" dirty="0" smtClean="0"/>
          </a:p>
          <a:p>
            <a:r>
              <a:rPr lang="sl-SI" dirty="0" smtClean="0"/>
              <a:t>OCENJEVANJE</a:t>
            </a:r>
            <a:r>
              <a:rPr lang="sl-SI" dirty="0"/>
              <a:t>: Proces dela, znanje o gradivih, izdelki (3 ocene v šolskem letu).</a:t>
            </a:r>
          </a:p>
          <a:p>
            <a:pPr marL="0" indent="0">
              <a:buNone/>
            </a:pPr>
            <a:endParaRPr lang="sl-SI" dirty="0"/>
          </a:p>
        </p:txBody>
      </p:sp>
      <p:sp>
        <p:nvSpPr>
          <p:cNvPr id="4" name="Interaktivni gumb: Nazaj ali prejšnji 3">
            <a:hlinkClick r:id="rId2" action="ppaction://hlinksldjump" highlightClick="1"/>
          </p:cNvPr>
          <p:cNvSpPr/>
          <p:nvPr/>
        </p:nvSpPr>
        <p:spPr>
          <a:xfrm>
            <a:off x="7456517" y="6101140"/>
            <a:ext cx="548640" cy="34082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425472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Gladko">
  <a:themeElements>
    <a:clrScheme name="Gladko">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Gladk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adk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C6834E0114A6D468E67034E902C731B" ma:contentTypeVersion="18" ma:contentTypeDescription="Ustvari nov dokument." ma:contentTypeScope="" ma:versionID="0285c1f85b124c8483dcc4a596ff981e">
  <xsd:schema xmlns:xsd="http://www.w3.org/2001/XMLSchema" xmlns:xs="http://www.w3.org/2001/XMLSchema" xmlns:p="http://schemas.microsoft.com/office/2006/metadata/properties" xmlns:ns3="88f71de3-fd0c-4f3c-9af5-fdf1867f6f42" xmlns:ns4="5ed1b6ae-1497-4f02-bbde-9c2031ccd4ea" targetNamespace="http://schemas.microsoft.com/office/2006/metadata/properties" ma:root="true" ma:fieldsID="21a50a7b89629f01570e4523bdc6e0b4" ns3:_="" ns4:_="">
    <xsd:import namespace="88f71de3-fd0c-4f3c-9af5-fdf1867f6f42"/>
    <xsd:import namespace="5ed1b6ae-1497-4f02-bbde-9c2031ccd4e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ServiceLocatio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71de3-fd0c-4f3c-9af5-fdf1867f6f42" elementFormDefault="qualified">
    <xsd:import namespace="http://schemas.microsoft.com/office/2006/documentManagement/types"/>
    <xsd:import namespace="http://schemas.microsoft.com/office/infopath/2007/PartnerControls"/>
    <xsd:element name="SharedWithUsers" ma:index="8"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V skupni rabi s podrobnostmi" ma:internalName="SharedWithDetails" ma:readOnly="true">
      <xsd:simpleType>
        <xsd:restriction base="dms:Note">
          <xsd:maxLength value="255"/>
        </xsd:restriction>
      </xsd:simpleType>
    </xsd:element>
    <xsd:element name="SharingHintHash" ma:index="10" nillable="true" ma:displayName="Razprševanje namiga za skupno rabo"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d1b6ae-1497-4f02-bbde-9c2031ccd4e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5ed1b6ae-1497-4f02-bbde-9c2031ccd4ea" xsi:nil="true"/>
  </documentManagement>
</p:properties>
</file>

<file path=customXml/itemProps1.xml><?xml version="1.0" encoding="utf-8"?>
<ds:datastoreItem xmlns:ds="http://schemas.openxmlformats.org/officeDocument/2006/customXml" ds:itemID="{04A773C1-58DB-4BBA-A3B7-45306B3656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71de3-fd0c-4f3c-9af5-fdf1867f6f42"/>
    <ds:schemaRef ds:uri="5ed1b6ae-1497-4f02-bbde-9c2031ccd4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30474A-AC68-4FA8-8B0A-D6A99FE02996}">
  <ds:schemaRefs>
    <ds:schemaRef ds:uri="http://schemas.microsoft.com/sharepoint/v3/contenttype/forms"/>
  </ds:schemaRefs>
</ds:datastoreItem>
</file>

<file path=customXml/itemProps3.xml><?xml version="1.0" encoding="utf-8"?>
<ds:datastoreItem xmlns:ds="http://schemas.openxmlformats.org/officeDocument/2006/customXml" ds:itemID="{BECD018C-21D7-4E9A-A96A-87E6EEA4626A}">
  <ds:schemaRefs>
    <ds:schemaRef ds:uri="http://purl.org/dc/elements/1.1/"/>
    <ds:schemaRef ds:uri="http://schemas.microsoft.com/office/2006/metadata/properties"/>
    <ds:schemaRef ds:uri="http://purl.org/dc/terms/"/>
    <ds:schemaRef ds:uri="88f71de3-fd0c-4f3c-9af5-fdf1867f6f42"/>
    <ds:schemaRef ds:uri="http://schemas.microsoft.com/office/infopath/2007/PartnerControls"/>
    <ds:schemaRef ds:uri="http://schemas.microsoft.com/office/2006/documentManagement/types"/>
    <ds:schemaRef ds:uri="http://schemas.openxmlformats.org/package/2006/metadata/core-properties"/>
    <ds:schemaRef ds:uri="5ed1b6ae-1497-4f02-bbde-9c2031ccd4e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Facet</Template>
  <TotalTime>285</TotalTime>
  <Words>1009</Words>
  <Application>Microsoft Office PowerPoint</Application>
  <PresentationFormat>Širokozaslonsko</PresentationFormat>
  <Paragraphs>69</Paragraphs>
  <Slides>8</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8</vt:i4>
      </vt:variant>
    </vt:vector>
  </HeadingPairs>
  <TitlesOfParts>
    <vt:vector size="12" baseType="lpstr">
      <vt:lpstr>Arial</vt:lpstr>
      <vt:lpstr>Trebuchet MS</vt:lpstr>
      <vt:lpstr>Wingdings 3</vt:lpstr>
      <vt:lpstr>Gladko</vt:lpstr>
      <vt:lpstr>NEOBVEZNI IZBIRNI PREDMETI  ZA ŠOLSKO LETO 2024/2025  ZA UČENCE  OD 4. DO 6. RAZREDA </vt:lpstr>
      <vt:lpstr>PowerPointova predstavitev</vt:lpstr>
      <vt:lpstr>NEOBVEZNI IZBIRNI PREDMET  NEMŠČINA</vt:lpstr>
      <vt:lpstr>NEOBVEZNI IZBIRNI PREDMET UMETNOST</vt:lpstr>
      <vt:lpstr>NEOBVEZNI IZBIRNI PREDMET RAČUNALNIŠTVO</vt:lpstr>
      <vt:lpstr>NEOBVEZNI IZBIRNI PREDMET ŠPORT </vt:lpstr>
      <vt:lpstr>NEOBVEZNI IZBIRNI PREDMET ŠPORT PŠ LUČINE </vt:lpstr>
      <vt:lpstr>NEOBVEZNI IZBIRNI PREDMET TEHNIKA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OBVEZNI IZBIRNI PREDMETI  ZA ŠOLSKO LETO 2024/2025  ZA UČENCE  OD 7. DO 9. RAZREDA</dc:title>
  <dc:creator>Bojana Mihalič Stržinar</dc:creator>
  <cp:lastModifiedBy>Bojana Mihalič Stržinar</cp:lastModifiedBy>
  <cp:revision>30</cp:revision>
  <dcterms:created xsi:type="dcterms:W3CDTF">2024-03-27T10:46:53Z</dcterms:created>
  <dcterms:modified xsi:type="dcterms:W3CDTF">2024-03-28T10:47:28Z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0x0101003C6834E0114A6D468E67034E902C731B</vt:lpwstr>
  </property>
</Properties>
</file>