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77" r:id="rId6"/>
    <p:sldId id="257" r:id="rId7"/>
    <p:sldId id="260" r:id="rId8"/>
    <p:sldId id="261" r:id="rId9"/>
    <p:sldId id="268" r:id="rId10"/>
    <p:sldId id="270" r:id="rId11"/>
    <p:sldId id="271" r:id="rId12"/>
    <p:sldId id="272" r:id="rId13"/>
    <p:sldId id="273" r:id="rId14"/>
    <p:sldId id="306" r:id="rId15"/>
    <p:sldId id="275" r:id="rId16"/>
    <p:sldId id="276" r:id="rId17"/>
    <p:sldId id="278" r:id="rId18"/>
    <p:sldId id="269" r:id="rId19"/>
    <p:sldId id="280" r:id="rId20"/>
    <p:sldId id="279" r:id="rId21"/>
    <p:sldId id="258" r:id="rId22"/>
    <p:sldId id="297" r:id="rId23"/>
    <p:sldId id="307" r:id="rId24"/>
    <p:sldId id="281" r:id="rId25"/>
    <p:sldId id="283" r:id="rId26"/>
    <p:sldId id="301" r:id="rId27"/>
    <p:sldId id="293" r:id="rId28"/>
    <p:sldId id="303" r:id="rId29"/>
    <p:sldId id="299" r:id="rId30"/>
    <p:sldId id="287" r:id="rId31"/>
    <p:sldId id="286" r:id="rId32"/>
    <p:sldId id="259" r:id="rId33"/>
    <p:sldId id="298" r:id="rId34"/>
    <p:sldId id="300" r:id="rId35"/>
    <p:sldId id="267" r:id="rId36"/>
    <p:sldId id="288" r:id="rId37"/>
    <p:sldId id="266" r:id="rId38"/>
    <p:sldId id="308" r:id="rId39"/>
    <p:sldId id="302" r:id="rId40"/>
    <p:sldId id="292" r:id="rId41"/>
    <p:sldId id="305" r:id="rId42"/>
    <p:sldId id="294" r:id="rId43"/>
    <p:sldId id="295" r:id="rId44"/>
    <p:sldId id="30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2979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144632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5974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028368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601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320663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91986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422343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0500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9A48714-9D16-4ED9-97CA-E37E4D939E09}" type="datetimeFigureOut">
              <a:rPr lang="sl-SI" smtClean="0"/>
              <a:t>2. 04. 2024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423307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F9A48714-9D16-4ED9-97CA-E37E4D939E09}" type="datetimeFigureOut">
              <a:rPr lang="sl-SI" smtClean="0"/>
              <a:t>2. 04. 2024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3790544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F9A48714-9D16-4ED9-97CA-E37E4D939E09}" type="datetimeFigureOut">
              <a:rPr lang="sl-SI" smtClean="0"/>
              <a:t>2. 04. 2024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143788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F9A48714-9D16-4ED9-97CA-E37E4D939E09}" type="datetimeFigureOut">
              <a:rPr lang="sl-SI" smtClean="0"/>
              <a:t>2. 04. 2024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157647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48714-9D16-4ED9-97CA-E37E4D939E09}" type="datetimeFigureOut">
              <a:rPr lang="sl-SI" smtClean="0"/>
              <a:t>2. 04. 2024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428313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9A48714-9D16-4ED9-97CA-E37E4D939E09}" type="datetimeFigureOut">
              <a:rPr lang="sl-SI" smtClean="0"/>
              <a:t>2. 04. 2024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84554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F9A48714-9D16-4ED9-97CA-E37E4D939E09}" type="datetimeFigureOut">
              <a:rPr lang="sl-SI" smtClean="0"/>
              <a:t>2. 04. 2024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C9F27BF-B2B4-4F15-BA9D-01A03AF9F523}" type="slidenum">
              <a:rPr lang="sl-SI" smtClean="0"/>
              <a:t>‹#›</a:t>
            </a:fld>
            <a:endParaRPr lang="sl-SI"/>
          </a:p>
        </p:txBody>
      </p:sp>
    </p:spTree>
    <p:extLst>
      <p:ext uri="{BB962C8B-B14F-4D97-AF65-F5344CB8AC3E}">
        <p14:creationId xmlns:p14="http://schemas.microsoft.com/office/powerpoint/2010/main" val="248419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A48714-9D16-4ED9-97CA-E37E4D939E09}" type="datetimeFigureOut">
              <a:rPr lang="sl-SI" smtClean="0"/>
              <a:t>2. 04. 2024</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9F27BF-B2B4-4F15-BA9D-01A03AF9F523}" type="slidenum">
              <a:rPr lang="sl-SI" smtClean="0"/>
              <a:t>‹#›</a:t>
            </a:fld>
            <a:endParaRPr lang="sl-SI"/>
          </a:p>
        </p:txBody>
      </p:sp>
    </p:spTree>
    <p:extLst>
      <p:ext uri="{BB962C8B-B14F-4D97-AF65-F5344CB8AC3E}">
        <p14:creationId xmlns:p14="http://schemas.microsoft.com/office/powerpoint/2010/main" val="15119709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0.xml"/><Relationship Id="rId7" Type="http://schemas.openxmlformats.org/officeDocument/2006/relationships/slide" Target="slide24.xml"/><Relationship Id="rId12" Type="http://schemas.openxmlformats.org/officeDocument/2006/relationships/slide" Target="slide2.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1.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0.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slide" Target="slide33.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33071" y="1800438"/>
            <a:ext cx="9072282" cy="3195020"/>
          </a:xfrm>
        </p:spPr>
        <p:txBody>
          <a:bodyPr>
            <a:normAutofit fontScale="90000"/>
          </a:bodyPr>
          <a:lstStyle/>
          <a:p>
            <a:pPr algn="ctr"/>
            <a:r>
              <a:rPr lang="sl-SI" sz="5400" b="1" dirty="0" smtClean="0">
                <a:solidFill>
                  <a:srgbClr val="FFC000"/>
                </a:solidFill>
              </a:rPr>
              <a:t>OBVEZNI IZBIRNI PREDMETI</a:t>
            </a:r>
            <a:r>
              <a:rPr lang="sl-SI" sz="5400" dirty="0" smtClean="0"/>
              <a:t/>
            </a:r>
            <a:br>
              <a:rPr lang="sl-SI" sz="5400" dirty="0" smtClean="0"/>
            </a:br>
            <a:r>
              <a:rPr lang="sl-SI" sz="5400" dirty="0" smtClean="0"/>
              <a:t> ZA ŠOLSKO LETO 2024/2025</a:t>
            </a:r>
            <a:br>
              <a:rPr lang="sl-SI" sz="5400" dirty="0" smtClean="0"/>
            </a:br>
            <a:r>
              <a:rPr lang="sl-SI" sz="5400" dirty="0" smtClean="0"/>
              <a:t> ZA UČENCE </a:t>
            </a:r>
            <a:br>
              <a:rPr lang="sl-SI" sz="5400" dirty="0" smtClean="0"/>
            </a:br>
            <a:r>
              <a:rPr lang="sl-SI" sz="5400" i="1" dirty="0" smtClean="0">
                <a:solidFill>
                  <a:srgbClr val="FFC000"/>
                </a:solidFill>
              </a:rPr>
              <a:t>OD 7. DO 9. RAZREDA </a:t>
            </a:r>
            <a:endParaRPr lang="sl-SI" sz="5400" i="1" dirty="0">
              <a:solidFill>
                <a:srgbClr val="FFC000"/>
              </a:solidFill>
            </a:endParaRPr>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320" y="234316"/>
            <a:ext cx="1333500" cy="1085850"/>
          </a:xfrm>
          <a:prstGeom prst="rect">
            <a:avLst/>
          </a:prstGeom>
        </p:spPr>
      </p:pic>
    </p:spTree>
    <p:extLst>
      <p:ext uri="{BB962C8B-B14F-4D97-AF65-F5344CB8AC3E}">
        <p14:creationId xmlns:p14="http://schemas.microsoft.com/office/powerpoint/2010/main" val="281309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Obdelava gradiv </a:t>
            </a:r>
            <a:r>
              <a:rPr lang="sl-SI" dirty="0" smtClean="0"/>
              <a:t>les</a:t>
            </a:r>
            <a:endParaRPr lang="sl-SI" dirty="0"/>
          </a:p>
        </p:txBody>
      </p:sp>
      <p:sp>
        <p:nvSpPr>
          <p:cNvPr id="3" name="Označba mesta vsebine 2"/>
          <p:cNvSpPr>
            <a:spLocks noGrp="1"/>
          </p:cNvSpPr>
          <p:nvPr>
            <p:ph idx="1"/>
          </p:nvPr>
        </p:nvSpPr>
        <p:spPr>
          <a:xfrm>
            <a:off x="584200" y="1693333"/>
            <a:ext cx="7552267" cy="3699934"/>
          </a:xfrm>
        </p:spPr>
        <p:txBody>
          <a:bodyPr>
            <a:noAutofit/>
          </a:bodyPr>
          <a:lstStyle/>
          <a:p>
            <a:pPr marL="0" indent="0">
              <a:buNone/>
            </a:pPr>
            <a:r>
              <a:rPr lang="sl-SI" sz="1600" dirty="0"/>
              <a:t>OBSEG: 35 ur/leto; 1 ura na </a:t>
            </a:r>
            <a:r>
              <a:rPr lang="sl-SI" sz="1600" dirty="0" smtClean="0"/>
              <a:t>teden</a:t>
            </a:r>
          </a:p>
          <a:p>
            <a:pPr marL="0" indent="0">
              <a:buNone/>
            </a:pPr>
            <a:endParaRPr lang="sl-SI" sz="1600" dirty="0"/>
          </a:p>
          <a:p>
            <a:pPr marL="0" indent="0">
              <a:buNone/>
            </a:pPr>
            <a:r>
              <a:rPr lang="sl-SI" sz="1600" dirty="0"/>
              <a:t>NAČIN DELA: </a:t>
            </a:r>
            <a:r>
              <a:rPr lang="sl-SI" sz="1600" b="1" dirty="0"/>
              <a:t>Delo poteka v delavnici in učilnici za tehniko.</a:t>
            </a:r>
            <a:r>
              <a:rPr lang="sl-SI" sz="1600" dirty="0"/>
              <a:t> Učenec/učenka pri pouku izbirnega predmeta izdela predmete iz lesa, ki so lahko kombinirani tudi z drugimi gradivi. Obdelovalne postopke, orodja, stroje in naprave za obdelavo lesa spoznava in se jih uči pri vajah na izbirnem predmetu. Delamo s stroji, napravami in pripomočki, ki so dovoljeni za uporabo v osnovni šoli. Del predmeta je tudi </a:t>
            </a:r>
            <a:r>
              <a:rPr lang="sl-SI" sz="1600" b="1" dirty="0"/>
              <a:t>sodelovanje na natečajih</a:t>
            </a:r>
            <a:r>
              <a:rPr lang="sl-SI" sz="1600" dirty="0"/>
              <a:t> in </a:t>
            </a:r>
            <a:r>
              <a:rPr lang="sl-SI" sz="1600" b="1" dirty="0"/>
              <a:t>ekskurzija (ogled) ali praktična delavnica</a:t>
            </a:r>
            <a:r>
              <a:rPr lang="sl-SI" sz="1600" dirty="0"/>
              <a:t> v sodelovanju s podjetjem  v regiji </a:t>
            </a:r>
            <a:r>
              <a:rPr lang="sl-SI" sz="1600" b="1" dirty="0"/>
              <a:t>enkrat v šol. letu</a:t>
            </a:r>
            <a:r>
              <a:rPr lang="sl-SI" sz="1600" dirty="0"/>
              <a:t> v popoldanskem času.                                                                                                              </a:t>
            </a:r>
            <a:endParaRPr lang="sl-SI" sz="1600" dirty="0" smtClean="0"/>
          </a:p>
          <a:p>
            <a:pPr marL="0" indent="0">
              <a:buNone/>
            </a:pPr>
            <a:r>
              <a:rPr lang="sl-SI" sz="1600" dirty="0" smtClean="0"/>
              <a:t>POTREBŠČINE</a:t>
            </a:r>
            <a:r>
              <a:rPr lang="sl-SI" sz="1600" dirty="0"/>
              <a:t>: Osnovno gradivo za delo naročimo v šoli in ga plačate s položnico. Dokončane in ocenjene izdelke učenec/učenka odnese domov.                                                                                                         </a:t>
            </a:r>
            <a:endParaRPr lang="sl-SI" sz="1600" dirty="0" smtClean="0"/>
          </a:p>
          <a:p>
            <a:pPr marL="0" indent="0">
              <a:buNone/>
            </a:pPr>
            <a:r>
              <a:rPr lang="sl-SI" sz="1600" dirty="0" smtClean="0"/>
              <a:t>OCENJEVANJE</a:t>
            </a:r>
            <a:r>
              <a:rPr lang="sl-SI" sz="1600" dirty="0"/>
              <a:t>: Vključuje proces dela z upoštevanjem pravil varnosti, znanje o gradivih, pravilna uporaba orodja, strojev in pripomočkov (3 ocene v šolskem letu). </a:t>
            </a:r>
          </a:p>
          <a:p>
            <a:pPr marL="0" indent="0">
              <a:buNone/>
            </a:pPr>
            <a:endParaRPr lang="sl-SI" sz="1600" dirty="0"/>
          </a:p>
        </p:txBody>
      </p:sp>
      <p:sp>
        <p:nvSpPr>
          <p:cNvPr id="4" name="Interaktivni gumb: Začetek 3">
            <a:hlinkClick r:id="rId2"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6597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Radio </a:t>
            </a:r>
          </a:p>
        </p:txBody>
      </p:sp>
      <p:sp>
        <p:nvSpPr>
          <p:cNvPr id="3" name="Označba mesta vsebine 2"/>
          <p:cNvSpPr>
            <a:spLocks noGrp="1"/>
          </p:cNvSpPr>
          <p:nvPr>
            <p:ph idx="1"/>
          </p:nvPr>
        </p:nvSpPr>
        <p:spPr>
          <a:xfrm>
            <a:off x="768774" y="2238966"/>
            <a:ext cx="6990563" cy="3495627"/>
          </a:xfrm>
        </p:spPr>
        <p:txBody>
          <a:bodyPr/>
          <a:lstStyle/>
          <a:p>
            <a:pPr marL="0" indent="0">
              <a:buNone/>
            </a:pPr>
            <a:r>
              <a:rPr lang="sl-SI" dirty="0"/>
              <a:t>Radio je izbirni predmet, ki sodi v sklop predmetov vzgoja za medije. Izvaja se v 7., 8. in 9. razredu. </a:t>
            </a:r>
          </a:p>
          <a:p>
            <a:pPr marL="0" indent="0">
              <a:buNone/>
            </a:pPr>
            <a:r>
              <a:rPr lang="sl-SI" dirty="0"/>
              <a:t>Učenci bodo spoznali značilnosti množičnega komuniciranja. Razvili bodo kritičen odnos do množičnih medijev ter spoznali razvoj in nastanek radia. Obiskali bodo radijsko postajo in se seznanili z novinarskim delom ter kodeksom. Tvorili bodo besedila in ustvarjali samostojne radijske oddaje.</a:t>
            </a:r>
          </a:p>
          <a:p>
            <a:pPr marL="0" indent="0">
              <a:buNone/>
            </a:pPr>
            <a:endParaRPr lang="sl-SI" dirty="0"/>
          </a:p>
        </p:txBody>
      </p:sp>
      <p:pic>
        <p:nvPicPr>
          <p:cNvPr id="4" name="Slika 3" descr="Slika, ki vsebuje besede mikrofon, zvočna oprema, zaprt prostor&#10;&#10;Opis je samodejno ustvarjen"/>
          <p:cNvPicPr/>
          <p:nvPr/>
        </p:nvPicPr>
        <p:blipFill>
          <a:blip r:embed="rId2" cstate="print">
            <a:extLst>
              <a:ext uri="{28A0092B-C50C-407E-A947-70E740481C1C}">
                <a14:useLocalDpi xmlns:a14="http://schemas.microsoft.com/office/drawing/2010/main" val="0"/>
              </a:ext>
            </a:extLst>
          </a:blip>
          <a:stretch>
            <a:fillRect/>
          </a:stretch>
        </p:blipFill>
        <p:spPr>
          <a:xfrm>
            <a:off x="7759337" y="1554888"/>
            <a:ext cx="2849880" cy="3800475"/>
          </a:xfrm>
          <a:prstGeom prst="rect">
            <a:avLst/>
          </a:prstGeom>
        </p:spPr>
      </p:pic>
      <p:sp>
        <p:nvSpPr>
          <p:cNvPr id="5" name="Interaktivni gumb: Začetek 4">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471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Sodobna priprava </a:t>
            </a:r>
            <a:r>
              <a:rPr lang="sl-SI" dirty="0" smtClean="0"/>
              <a:t>hrane</a:t>
            </a:r>
            <a:endParaRPr lang="sl-SI" dirty="0"/>
          </a:p>
        </p:txBody>
      </p:sp>
      <p:sp>
        <p:nvSpPr>
          <p:cNvPr id="3" name="Označba mesta vsebine 2"/>
          <p:cNvSpPr>
            <a:spLocks noGrp="1"/>
          </p:cNvSpPr>
          <p:nvPr>
            <p:ph idx="1"/>
          </p:nvPr>
        </p:nvSpPr>
        <p:spPr>
          <a:xfrm>
            <a:off x="536017" y="1744953"/>
            <a:ext cx="7477452" cy="4423091"/>
          </a:xfrm>
        </p:spPr>
        <p:txBody>
          <a:bodyPr>
            <a:normAutofit fontScale="62500" lnSpcReduction="20000"/>
          </a:bodyPr>
          <a:lstStyle/>
          <a:p>
            <a:pPr marL="0" indent="0">
              <a:buNone/>
            </a:pPr>
            <a:r>
              <a:rPr lang="sl-SI" b="1" dirty="0"/>
              <a:t>NAČIN IZVAJANJA</a:t>
            </a:r>
            <a:r>
              <a:rPr lang="sl-SI" dirty="0"/>
              <a:t>: 35 ur (2 uri tedensko na 14 dni)</a:t>
            </a:r>
          </a:p>
          <a:p>
            <a:pPr marL="0" indent="0">
              <a:buNone/>
            </a:pPr>
            <a:r>
              <a:rPr lang="sl-SI" b="1" dirty="0"/>
              <a:t>KOMU JE NAMENJEN</a:t>
            </a:r>
            <a:r>
              <a:rPr lang="sl-SI" dirty="0"/>
              <a:t>: učencem 7. razreda</a:t>
            </a:r>
          </a:p>
          <a:p>
            <a:pPr marL="0" indent="0">
              <a:buNone/>
            </a:pPr>
            <a:r>
              <a:rPr lang="sl-SI" b="1" dirty="0"/>
              <a:t>PREDSTAVITEV</a:t>
            </a:r>
            <a:r>
              <a:rPr lang="sl-SI" dirty="0"/>
              <a:t>:</a:t>
            </a:r>
          </a:p>
          <a:p>
            <a:pPr marL="0" indent="0">
              <a:buNone/>
            </a:pPr>
            <a:r>
              <a:rPr lang="sl-SI" dirty="0"/>
              <a:t>Učenci bodo pri praktičnem delu uporabljali različne kuharske postopke, hrano estetsko servirali in se ob skupni mizi urili tudi v bontonu pri jedi.</a:t>
            </a:r>
          </a:p>
          <a:p>
            <a:pPr marL="0" indent="0">
              <a:buNone/>
            </a:pPr>
            <a:r>
              <a:rPr lang="sl-SI" dirty="0"/>
              <a:t>V okviru tega predmeta so načrtovane tudi delavnice na Srednji turistični in gostinski šoli v Radovljici. Tam bodo učenci seznanjeni z učnimi programi, ki jih šola izvaja, obenem pa tudi s praktičnim poukom, ki poteka na šoli, saj jim bodo dijaki kuharji skuhali kosilo, dijaki natakarji postregli, dijaki turistične šole pa za njih pripravili zabavne animacije.</a:t>
            </a:r>
          </a:p>
          <a:p>
            <a:pPr marL="0" indent="0">
              <a:buNone/>
            </a:pPr>
            <a:r>
              <a:rPr lang="sl-SI" b="1" dirty="0"/>
              <a:t>OCENJEVANJE:</a:t>
            </a:r>
            <a:endParaRPr lang="sl-SI" dirty="0"/>
          </a:p>
          <a:p>
            <a:pPr marL="0" indent="0">
              <a:buNone/>
            </a:pPr>
            <a:r>
              <a:rPr lang="sl-SI" dirty="0"/>
              <a:t>Večji del ocene bodo učenci dobili iz praktičnega dela, en del pa iz teoretičnega dela prehranskih vsebin, ki ga bodo izbrali sami.</a:t>
            </a:r>
          </a:p>
          <a:p>
            <a:pPr marL="0" indent="0">
              <a:buNone/>
            </a:pPr>
            <a:r>
              <a:rPr lang="sl-SI" b="1" dirty="0"/>
              <a:t>STROŠKI:</a:t>
            </a:r>
            <a:endParaRPr lang="sl-SI" dirty="0"/>
          </a:p>
          <a:p>
            <a:pPr marL="0" lvl="0" indent="0">
              <a:buNone/>
            </a:pPr>
            <a:r>
              <a:rPr lang="sl-SI" dirty="0"/>
              <a:t>delavnice v STGŠ Radovljica:</a:t>
            </a:r>
            <a:r>
              <a:rPr lang="sl-SI" b="1" dirty="0"/>
              <a:t> </a:t>
            </a:r>
            <a:r>
              <a:rPr lang="sl-SI" dirty="0"/>
              <a:t>9 € + prevoz </a:t>
            </a:r>
          </a:p>
          <a:p>
            <a:pPr marL="0" lvl="0" indent="0">
              <a:buNone/>
            </a:pPr>
            <a:r>
              <a:rPr lang="sl-SI" dirty="0"/>
              <a:t>cena posamezne praktične vaje v gospodinjski učilnici je od 2 € do 3 €.</a:t>
            </a:r>
          </a:p>
          <a:p>
            <a:pPr marL="0" indent="0">
              <a:buNone/>
            </a:pPr>
            <a:r>
              <a:rPr lang="sl-SI" dirty="0"/>
              <a:t> </a:t>
            </a:r>
          </a:p>
          <a:p>
            <a:pPr marL="0" indent="0">
              <a:buNone/>
            </a:pPr>
            <a:r>
              <a:rPr lang="sl-SI" dirty="0"/>
              <a:t>Osnovna živila za pripravo obrokov priskrbi šola, stroške za ostala živila pa pokrivajo učenci. Za celo šolsko leto vodijo finančno evidenco in se na tak način učijo tudi finančnega opismenjevanja.</a:t>
            </a:r>
          </a:p>
          <a:p>
            <a:pPr marL="0" indent="0">
              <a:buNone/>
            </a:pPr>
            <a:r>
              <a:rPr lang="sl-SI" b="1" dirty="0"/>
              <a:t>K izbirnemu predmetu so vabljeni vsi učenci, ki jim delo s hrano prinaša užitek.</a:t>
            </a:r>
            <a:endParaRPr lang="sl-SI" dirty="0"/>
          </a:p>
          <a:p>
            <a:pPr marL="0" indent="0">
              <a:buNone/>
            </a:pPr>
            <a:endParaRPr lang="sl-SI" dirty="0"/>
          </a:p>
        </p:txBody>
      </p:sp>
      <p:pic>
        <p:nvPicPr>
          <p:cNvPr id="4" name="Slika 3" descr="C:\Users\Agata_Bradesko\AppData\Local\Microsoft\Windows\INetCache\Content.Outlook\68UA06AC\20240321_1331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2086" y="2635135"/>
            <a:ext cx="2483832" cy="1982037"/>
          </a:xfrm>
          <a:prstGeom prst="rect">
            <a:avLst/>
          </a:prstGeom>
          <a:noFill/>
          <a:ln>
            <a:noFill/>
          </a:ln>
        </p:spPr>
      </p:pic>
      <p:sp>
        <p:nvSpPr>
          <p:cNvPr id="6" name="Interaktivni gumb: Začetek 5">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44771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Sonce, Luna, </a:t>
            </a:r>
            <a:r>
              <a:rPr lang="sl-SI" dirty="0" smtClean="0"/>
              <a:t>Zemlja</a:t>
            </a:r>
            <a:endParaRPr lang="sl-SI" dirty="0"/>
          </a:p>
        </p:txBody>
      </p:sp>
      <p:sp>
        <p:nvSpPr>
          <p:cNvPr id="3" name="Označba mesta vsebine 2"/>
          <p:cNvSpPr>
            <a:spLocks noGrp="1"/>
          </p:cNvSpPr>
          <p:nvPr>
            <p:ph idx="1"/>
          </p:nvPr>
        </p:nvSpPr>
        <p:spPr>
          <a:xfrm>
            <a:off x="411327" y="1761578"/>
            <a:ext cx="7211444" cy="4198647"/>
          </a:xfrm>
        </p:spPr>
        <p:txBody>
          <a:bodyPr>
            <a:noAutofit/>
          </a:bodyPr>
          <a:lstStyle/>
          <a:p>
            <a:pPr marL="0" indent="0">
              <a:buNone/>
            </a:pPr>
            <a:r>
              <a:rPr lang="sl-SI" sz="1200" dirty="0" smtClean="0"/>
              <a:t>Kot </a:t>
            </a:r>
            <a:r>
              <a:rPr lang="sl-SI" sz="1200" dirty="0"/>
              <a:t>že naslov predmeta pove, se bomo največ ukvarjali z nam najbližjimi in za nas najpomembnejšimi vesoljskimi telesi in njihovimi gibanji. S pomočjo opazovanj  in animacijskih modelov bomo  poiskali odgovore na vprašanja kot so:  Zakaj nastajajo letni časi? Zakaj prihaja do menjavanja dneva in noči? Zakaj z Zemlje vidimo Luno v različnih menah in zakaj nam Luna kaže vedno isti obraz?  </a:t>
            </a:r>
          </a:p>
          <a:p>
            <a:pPr marL="0" indent="0">
              <a:buNone/>
            </a:pPr>
            <a:r>
              <a:rPr lang="sl-SI" sz="1200" dirty="0"/>
              <a:t> </a:t>
            </a:r>
          </a:p>
          <a:p>
            <a:pPr marL="0" indent="0">
              <a:buNone/>
            </a:pPr>
            <a:r>
              <a:rPr lang="sl-SI" sz="1200" dirty="0"/>
              <a:t>V pouk bomo vključili večerno opazovanje Lune in planetov, ki so v času opazovanja vidni. Pri tem bomo uporabljali šolski teleskop. Ogledali si bomo tudi nekaj najbolj prepoznavnih ozvezdij. </a:t>
            </a:r>
          </a:p>
          <a:p>
            <a:pPr marL="0" indent="0">
              <a:buNone/>
            </a:pPr>
            <a:r>
              <a:rPr lang="sl-SI" sz="1200" dirty="0"/>
              <a:t> </a:t>
            </a:r>
          </a:p>
          <a:p>
            <a:pPr marL="0" indent="0">
              <a:buNone/>
            </a:pPr>
            <a:r>
              <a:rPr lang="sl-SI" sz="1200" dirty="0"/>
              <a:t>Pozornost bomo namenili tudi aktualnim astronomskim dogodkom kot je na primer konjunkcija Saturna in Jupitra na spodnji sliki. Spremljali bomo novosti pri odkrivanju planetov okrog drugih zvezd, čakali na morebitni obisk kakšnega kometa…</a:t>
            </a:r>
          </a:p>
          <a:p>
            <a:pPr marL="0" indent="0">
              <a:buNone/>
            </a:pPr>
            <a:r>
              <a:rPr lang="sl-SI" sz="1200" dirty="0"/>
              <a:t> </a:t>
            </a:r>
          </a:p>
          <a:p>
            <a:pPr marL="0" indent="0">
              <a:buNone/>
            </a:pPr>
            <a:r>
              <a:rPr lang="sl-SI" sz="1200" dirty="0"/>
              <a:t>Pripravljali se bomo tudi na tekmovanje iz astronomije, ki se ga lahko udeležijo tudi učenci sedmega razreda. Reševali bomo različne kvize, sestavljali križanke in rebuse z astronomsko vsebino…</a:t>
            </a:r>
          </a:p>
          <a:p>
            <a:pPr marL="0" indent="0">
              <a:buNone/>
            </a:pPr>
            <a:r>
              <a:rPr lang="sl-SI" sz="1200" dirty="0"/>
              <a:t> </a:t>
            </a:r>
          </a:p>
          <a:p>
            <a:pPr marL="0" indent="0">
              <a:buNone/>
            </a:pPr>
            <a:r>
              <a:rPr lang="sl-SI" sz="1200" dirty="0"/>
              <a:t>Učenci si bodo ocene lahko pridobili z opazovalnimi nalogami, predstavitvami izbranih tem, reševanjem astronomskih kvizov</a:t>
            </a:r>
            <a:r>
              <a:rPr lang="sl-SI" sz="1200" dirty="0" smtClean="0"/>
              <a:t>…</a:t>
            </a:r>
            <a:endParaRPr lang="sl-SI" sz="1200" dirty="0"/>
          </a:p>
        </p:txBody>
      </p:sp>
      <p:pic>
        <p:nvPicPr>
          <p:cNvPr id="4" name="Slika 3" descr="https://gigli.fmf.uni-lj.si/astrodebata/videos/jupiter_saturn_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960" y="2094809"/>
            <a:ext cx="3732414" cy="2621278"/>
          </a:xfrm>
          <a:prstGeom prst="rect">
            <a:avLst/>
          </a:prstGeom>
          <a:noFill/>
          <a:ln>
            <a:noFill/>
          </a:ln>
        </p:spPr>
      </p:pic>
      <p:sp>
        <p:nvSpPr>
          <p:cNvPr id="5" name="PoljeZBesedilom 4"/>
          <p:cNvSpPr txBox="1"/>
          <p:nvPr/>
        </p:nvSpPr>
        <p:spPr>
          <a:xfrm>
            <a:off x="7622771" y="4453185"/>
            <a:ext cx="3399905" cy="1323439"/>
          </a:xfrm>
          <a:prstGeom prst="rect">
            <a:avLst/>
          </a:prstGeom>
          <a:noFill/>
        </p:spPr>
        <p:txBody>
          <a:bodyPr wrap="square" rtlCol="0">
            <a:spAutoFit/>
          </a:bodyPr>
          <a:lstStyle/>
          <a:p>
            <a:r>
              <a:rPr lang="sl-SI" dirty="0"/>
              <a:t> </a:t>
            </a:r>
          </a:p>
          <a:p>
            <a:r>
              <a:rPr lang="sl-SI" sz="1100" i="1" dirty="0"/>
              <a:t>Jupiter, Saturn in Luna nad Poncami. Saturn je temnejši in nad Jupitrom. Med veliko konjunkcijo decembra 2020 sta bila Jupiter in Saturn več kot štirikrat bližje kot na tej sliki. Avtor: Janez Kos</a:t>
            </a:r>
            <a:endParaRPr lang="sl-SI" sz="1100" dirty="0"/>
          </a:p>
          <a:p>
            <a:endParaRPr lang="sl-SI" dirty="0"/>
          </a:p>
        </p:txBody>
      </p:sp>
      <p:sp>
        <p:nvSpPr>
          <p:cNvPr id="7" name="Interaktivni gumb: Začetek 6">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59435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Šolsko </a:t>
            </a:r>
            <a:r>
              <a:rPr lang="sl-SI" dirty="0" smtClean="0"/>
              <a:t>novinarstvo</a:t>
            </a:r>
            <a:endParaRPr lang="sl-SI" dirty="0"/>
          </a:p>
        </p:txBody>
      </p:sp>
      <p:sp>
        <p:nvSpPr>
          <p:cNvPr id="3" name="Označba mesta vsebine 2"/>
          <p:cNvSpPr>
            <a:spLocks noGrp="1"/>
          </p:cNvSpPr>
          <p:nvPr>
            <p:ph idx="1"/>
          </p:nvPr>
        </p:nvSpPr>
        <p:spPr>
          <a:xfrm>
            <a:off x="1030031" y="1930400"/>
            <a:ext cx="6820746" cy="4196080"/>
          </a:xfrm>
        </p:spPr>
        <p:txBody>
          <a:bodyPr/>
          <a:lstStyle/>
          <a:p>
            <a:pPr marL="0" indent="0">
              <a:buNone/>
            </a:pPr>
            <a:r>
              <a:rPr lang="sl-SI" sz="1600" dirty="0"/>
              <a:t>Šolsko novinarstvo je enoletni izbirni predmet, ki nadgrajuje predmet slovenščina. Izvaja se v 7., 8. in 9. razredu. </a:t>
            </a:r>
          </a:p>
          <a:p>
            <a:pPr marL="0" indent="0">
              <a:buNone/>
            </a:pPr>
            <a:r>
              <a:rPr lang="sl-SI" sz="1600" dirty="0"/>
              <a:t>Učenci bodo spoznali, da je jezik najpomembnejši del kulturne dediščine in s tem temeljna prvina človekove osebne in narodne identitete. Zavedali se bodo različnih okoliščin rabe knjižnega in neknjižnega jezika, zato bodo znali pri sporazumevanju uporabiti govornemu položaju ustrezno socialno zvrst/podzvrst. Razvijali bodo sposobnosti za vse sporazumevalne dejavnosti (poslušanje, govorjenje, branje in pisanje). Presojali in vrednotili bodo izdelke medijev.</a:t>
            </a:r>
          </a:p>
          <a:p>
            <a:pPr marL="0" indent="0">
              <a:buNone/>
            </a:pPr>
            <a:r>
              <a:rPr lang="sl-SI" sz="1600" dirty="0"/>
              <a:t>Predmet je namenjen vsem, ki bi radi spoznali delo novinarjev. In vsem tistim, ki bi se radi preizkusili v vlogi novinarja.</a:t>
            </a:r>
          </a:p>
          <a:p>
            <a:pPr marL="0" indent="0">
              <a:buNone/>
            </a:pPr>
            <a:endParaRPr lang="sl-SI" dirty="0"/>
          </a:p>
        </p:txBody>
      </p:sp>
      <p:pic>
        <p:nvPicPr>
          <p:cNvPr id="4" name="Slika 3" descr="Slika, ki vsebuje besede besedilo, ura, pripomoček, zaprt prostor&#10;&#10;Opis je samodejno ustvarjen"/>
          <p:cNvPicPr/>
          <p:nvPr/>
        </p:nvPicPr>
        <p:blipFill>
          <a:blip r:embed="rId2" cstate="print">
            <a:extLst>
              <a:ext uri="{28A0092B-C50C-407E-A947-70E740481C1C}">
                <a14:useLocalDpi xmlns:a14="http://schemas.microsoft.com/office/drawing/2010/main" val="0"/>
              </a:ext>
            </a:extLst>
          </a:blip>
          <a:stretch>
            <a:fillRect/>
          </a:stretch>
        </p:blipFill>
        <p:spPr>
          <a:xfrm>
            <a:off x="8158896" y="1393235"/>
            <a:ext cx="2935605" cy="3914775"/>
          </a:xfrm>
          <a:prstGeom prst="rect">
            <a:avLst/>
          </a:prstGeom>
        </p:spPr>
      </p:pic>
      <p:sp>
        <p:nvSpPr>
          <p:cNvPr id="5" name="Interaktivni gumb: Začetek 4">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44024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Šport gimnastika</a:t>
            </a:r>
            <a:endParaRPr lang="sl-SI" dirty="0"/>
          </a:p>
        </p:txBody>
      </p:sp>
      <p:sp>
        <p:nvSpPr>
          <p:cNvPr id="3" name="Označba mesta vsebine 2"/>
          <p:cNvSpPr>
            <a:spLocks noGrp="1"/>
          </p:cNvSpPr>
          <p:nvPr>
            <p:ph idx="1"/>
          </p:nvPr>
        </p:nvSpPr>
        <p:spPr>
          <a:xfrm>
            <a:off x="250052" y="1930191"/>
            <a:ext cx="5627276" cy="4173804"/>
          </a:xfrm>
        </p:spPr>
        <p:txBody>
          <a:bodyPr>
            <a:normAutofit/>
          </a:bodyPr>
          <a:lstStyle/>
          <a:p>
            <a:pPr marL="0" indent="0">
              <a:buNone/>
            </a:pPr>
            <a:r>
              <a:rPr lang="sl-SI" sz="1600" dirty="0" smtClean="0"/>
              <a:t>Športna </a:t>
            </a:r>
            <a:r>
              <a:rPr lang="sl-SI" sz="1600" dirty="0"/>
              <a:t>gimnastika pomaga pri vsestranskem razvoju. Na urah bomo nadgradili osnovne gimnastične elemente, premagovali orodja kot ovire, se spoznali s prvinami akrobatike in skoki na mali prožni ponjavi. Ure so ciljno naravnane ter zadovoljujejo potrebe po gibanju, razvijajo koordinacijo gibanja z izvajanjem naravnih oblik gibanja, temeljijo na vzgoji in socializaciji ter služijo tudi kot razvedrilo.</a:t>
            </a:r>
          </a:p>
          <a:p>
            <a:pPr marL="0" indent="0">
              <a:buNone/>
            </a:pPr>
            <a:r>
              <a:rPr lang="sl-SI" sz="1600" dirty="0"/>
              <a:t>Za učence in učenke od 7. do 9. razreda</a:t>
            </a:r>
            <a:r>
              <a:rPr lang="sl-SI" sz="1600" dirty="0" smtClean="0"/>
              <a:t>.</a:t>
            </a:r>
            <a:endParaRPr lang="sl-SI" sz="1600"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6312650" y="1593907"/>
            <a:ext cx="2526030" cy="2223770"/>
          </a:xfrm>
          <a:prstGeom prst="rect">
            <a:avLst/>
          </a:prstGeom>
        </p:spPr>
      </p:pic>
      <p:pic>
        <p:nvPicPr>
          <p:cNvPr id="5" name="Slika 4"/>
          <p:cNvPicPr/>
          <p:nvPr/>
        </p:nvPicPr>
        <p:blipFill>
          <a:blip r:embed="rId3" cstate="print">
            <a:extLst>
              <a:ext uri="{28A0092B-C50C-407E-A947-70E740481C1C}">
                <a14:useLocalDpi xmlns:a14="http://schemas.microsoft.com/office/drawing/2010/main" val="0"/>
              </a:ext>
            </a:extLst>
          </a:blip>
          <a:stretch>
            <a:fillRect/>
          </a:stretch>
        </p:blipFill>
        <p:spPr>
          <a:xfrm>
            <a:off x="4617357" y="4216508"/>
            <a:ext cx="2992120" cy="2244090"/>
          </a:xfrm>
          <a:prstGeom prst="rect">
            <a:avLst/>
          </a:prstGeom>
        </p:spPr>
      </p:pic>
      <p:sp>
        <p:nvSpPr>
          <p:cNvPr id="6" name="Interaktivni gumb: Začetek 5">
            <a:hlinkClick r:id="rId4"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84164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Šport za </a:t>
            </a:r>
            <a:r>
              <a:rPr lang="sl-SI" dirty="0" smtClean="0"/>
              <a:t>sprostitev</a:t>
            </a:r>
            <a:endParaRPr lang="sl-SI" dirty="0"/>
          </a:p>
        </p:txBody>
      </p:sp>
      <p:sp>
        <p:nvSpPr>
          <p:cNvPr id="3" name="Označba mesta vsebine 2"/>
          <p:cNvSpPr>
            <a:spLocks noGrp="1"/>
          </p:cNvSpPr>
          <p:nvPr>
            <p:ph idx="1"/>
          </p:nvPr>
        </p:nvSpPr>
        <p:spPr>
          <a:xfrm>
            <a:off x="677334" y="1930401"/>
            <a:ext cx="8596668" cy="4110962"/>
          </a:xfrm>
        </p:spPr>
        <p:txBody>
          <a:bodyPr/>
          <a:lstStyle/>
          <a:p>
            <a:pPr marL="0" indent="0">
              <a:buNone/>
            </a:pPr>
            <a:r>
              <a:rPr lang="sl-SI" dirty="0"/>
              <a:t>Programu šport za sprostitev je v 7. razredu namenjenih 35 ur pouka.</a:t>
            </a:r>
          </a:p>
          <a:p>
            <a:pPr marL="0" indent="0">
              <a:buNone/>
            </a:pPr>
            <a:r>
              <a:rPr lang="sl-SI" dirty="0"/>
              <a:t>Glavna cilja tega predmeta (poleg telesnega razvoja, razvoja gibalnih in funkcionalnih sposobnosti) sta prijetno doživljanje športa in seznaniti se z novimi športi , ki jih  pri rednih urah športa ni ali pa jih je zelo malo.</a:t>
            </a:r>
          </a:p>
          <a:p>
            <a:pPr marL="0" indent="0">
              <a:buNone/>
            </a:pPr>
            <a:r>
              <a:rPr lang="sl-SI" dirty="0"/>
              <a:t>V okviru rednega urnika se izvaja: splošna kondicijska priprava, badminton in namizni tenis. Nekaj vsebin se izvaja tudi izven urnika (po pouku ali v soboto) in sicer kolesarstvo, pohodništvo, športno strelstvo, tek na smučeh in dvodnevni športni tabor. Vsako leto se s tem predmetom udeležimo tudi  pokljuškega maratona, katerega cilj je množičnost in prijetno druženje, ne pa dosežki posameznika. S tem pa so povezani stroški: prevoz na Pokljuko (5 EUR), športno strelstvo (2 EUR) in športni tabor (7 EUR).</a:t>
            </a:r>
          </a:p>
          <a:p>
            <a:pPr marL="0" indent="0">
              <a:buNone/>
            </a:pPr>
            <a:r>
              <a:rPr lang="sl-SI" dirty="0"/>
              <a:t>Pouk poteka skupaj za učence in učenke.</a:t>
            </a:r>
          </a:p>
          <a:p>
            <a:pPr marL="0" indent="0">
              <a:buNone/>
            </a:pPr>
            <a:endParaRPr lang="sl-SI" dirty="0"/>
          </a:p>
        </p:txBody>
      </p:sp>
      <p:sp>
        <p:nvSpPr>
          <p:cNvPr id="4" name="Interaktivni gumb: Začetek 3">
            <a:hlinkClick r:id="rId2"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737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Urejanje </a:t>
            </a:r>
            <a:r>
              <a:rPr lang="sl-SI" dirty="0" smtClean="0"/>
              <a:t>besedil</a:t>
            </a:r>
            <a:endParaRPr lang="sl-SI" dirty="0"/>
          </a:p>
        </p:txBody>
      </p:sp>
      <p:sp>
        <p:nvSpPr>
          <p:cNvPr id="3" name="Označba mesta vsebine 2"/>
          <p:cNvSpPr>
            <a:spLocks noGrp="1"/>
          </p:cNvSpPr>
          <p:nvPr>
            <p:ph idx="1"/>
          </p:nvPr>
        </p:nvSpPr>
        <p:spPr>
          <a:xfrm flipH="1">
            <a:off x="677333" y="1515291"/>
            <a:ext cx="7891900" cy="5029200"/>
          </a:xfrm>
        </p:spPr>
        <p:txBody>
          <a:bodyPr>
            <a:normAutofit lnSpcReduction="10000"/>
          </a:bodyPr>
          <a:lstStyle/>
          <a:p>
            <a:pPr marL="0" indent="0">
              <a:buNone/>
            </a:pPr>
            <a:r>
              <a:rPr lang="sl-SI" dirty="0" smtClean="0"/>
              <a:t>Predmet je enkrat na teden. </a:t>
            </a:r>
          </a:p>
          <a:p>
            <a:pPr marL="0" indent="0">
              <a:buNone/>
            </a:pPr>
            <a:r>
              <a:rPr lang="sl-SI" dirty="0" smtClean="0"/>
              <a:t>Pri predmetu se ukvarjamo z:</a:t>
            </a:r>
          </a:p>
          <a:p>
            <a:r>
              <a:rPr lang="sl-SI" dirty="0" smtClean="0"/>
              <a:t>varno rabo interneta </a:t>
            </a:r>
          </a:p>
          <a:p>
            <a:r>
              <a:rPr lang="sl-SI" dirty="0"/>
              <a:t>r</a:t>
            </a:r>
            <a:r>
              <a:rPr lang="sl-SI" dirty="0" smtClean="0"/>
              <a:t>eševanje spletih kvizov</a:t>
            </a:r>
          </a:p>
          <a:p>
            <a:r>
              <a:rPr lang="sl-SI" dirty="0" smtClean="0"/>
              <a:t>oblikovanjem in kreiranjem dokumenta v Wordu, ki predstavlja osnovno zanje vsakega učenca. S tem si pridobi dobro izkušnje z uporabo tega programa; oblikuje besedilo, tabelo, sliko, kazalo, ozadje…. </a:t>
            </a:r>
          </a:p>
          <a:p>
            <a:r>
              <a:rPr lang="sl-SI" dirty="0"/>
              <a:t>o</a:t>
            </a:r>
            <a:r>
              <a:rPr lang="sl-SI" dirty="0" smtClean="0"/>
              <a:t>blikovanje in kreiranje dokumenta v </a:t>
            </a:r>
            <a:r>
              <a:rPr lang="sl-SI" dirty="0" err="1" smtClean="0"/>
              <a:t>Power</a:t>
            </a:r>
            <a:r>
              <a:rPr lang="sl-SI" dirty="0" smtClean="0"/>
              <a:t> </a:t>
            </a:r>
            <a:r>
              <a:rPr lang="sl-SI" dirty="0" err="1" smtClean="0"/>
              <a:t>Pointu</a:t>
            </a:r>
            <a:r>
              <a:rPr lang="sl-SI" dirty="0" smtClean="0"/>
              <a:t>, ki je pomemben program za izdelovanje predstavitev</a:t>
            </a:r>
          </a:p>
          <a:p>
            <a:r>
              <a:rPr lang="sl-SI" dirty="0" smtClean="0"/>
              <a:t>Spoznamo zanimivo aktualno spletno orodje za oblikovanje besedila, animacij, video posnetkov, </a:t>
            </a:r>
            <a:r>
              <a:rPr lang="sl-SI" dirty="0" err="1" smtClean="0"/>
              <a:t>fotoalbuma</a:t>
            </a:r>
            <a:r>
              <a:rPr lang="sl-SI" dirty="0" smtClean="0"/>
              <a:t>…</a:t>
            </a:r>
          </a:p>
          <a:p>
            <a:r>
              <a:rPr lang="sl-SI" dirty="0" smtClean="0"/>
              <a:t>Pogledamo kaj nam nudi umetna inteligenca na področju urejanja besedil. </a:t>
            </a:r>
          </a:p>
          <a:p>
            <a:r>
              <a:rPr lang="sl-SI" dirty="0" smtClean="0"/>
              <a:t>Naredimo svojo seminarsko nalogo – pravilno računalniško oblikovano.</a:t>
            </a:r>
            <a:endParaRPr lang="sl-SI" dirty="0"/>
          </a:p>
        </p:txBody>
      </p:sp>
      <p:pic>
        <p:nvPicPr>
          <p:cNvPr id="2050" name="Picture 2" descr="Osnove Worda – spreminjanje oblike besedila - Sloven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8306" y="4192973"/>
            <a:ext cx="1998586" cy="1123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Slika:Microsoft PowerPoint 2013-2019 logo.svg - Wikipedija, prosta  enciklopedija"/>
          <p:cNvSpPr>
            <a:spLocks noChangeAspect="1" noChangeArrowheads="1"/>
          </p:cNvSpPr>
          <p:nvPr/>
        </p:nvSpPr>
        <p:spPr bwMode="auto">
          <a:xfrm>
            <a:off x="8769217" y="387749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5" name="AutoShape 6" descr="Slika:Microsoft PowerPoint 2013-2019 logo.svg - Wikipedija, prosta  enciklopedij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Slika 6"/>
          <p:cNvPicPr>
            <a:picLocks noChangeAspect="1"/>
          </p:cNvPicPr>
          <p:nvPr/>
        </p:nvPicPr>
        <p:blipFill>
          <a:blip r:embed="rId3"/>
          <a:stretch>
            <a:fillRect/>
          </a:stretch>
        </p:blipFill>
        <p:spPr>
          <a:xfrm>
            <a:off x="10458679" y="5327604"/>
            <a:ext cx="1354833" cy="1231855"/>
          </a:xfrm>
          <a:prstGeom prst="rect">
            <a:avLst/>
          </a:prstGeom>
        </p:spPr>
      </p:pic>
      <p:sp>
        <p:nvSpPr>
          <p:cNvPr id="9" name="Interaktivni gumb: Začetek 8">
            <a:hlinkClick r:id="rId4"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8" name="Slika 7"/>
          <p:cNvPicPr>
            <a:picLocks noChangeAspect="1"/>
          </p:cNvPicPr>
          <p:nvPr/>
        </p:nvPicPr>
        <p:blipFill>
          <a:blip r:embed="rId5"/>
          <a:stretch>
            <a:fillRect/>
          </a:stretch>
        </p:blipFill>
        <p:spPr>
          <a:xfrm>
            <a:off x="7872082" y="168876"/>
            <a:ext cx="3518729" cy="3523047"/>
          </a:xfrm>
          <a:prstGeom prst="rect">
            <a:avLst/>
          </a:prstGeom>
        </p:spPr>
      </p:pic>
    </p:spTree>
    <p:extLst>
      <p:ext uri="{BB962C8B-B14F-4D97-AF65-F5344CB8AC3E}">
        <p14:creationId xmlns:p14="http://schemas.microsoft.com/office/powerpoint/2010/main" val="865623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4702" y="1548937"/>
            <a:ext cx="9065182" cy="762001"/>
          </a:xfrm>
        </p:spPr>
        <p:style>
          <a:lnRef idx="2">
            <a:schemeClr val="accent2">
              <a:shade val="50000"/>
            </a:schemeClr>
          </a:lnRef>
          <a:fillRef idx="1">
            <a:schemeClr val="accent2"/>
          </a:fillRef>
          <a:effectRef idx="0">
            <a:schemeClr val="accent2"/>
          </a:effectRef>
          <a:fontRef idx="minor">
            <a:schemeClr val="lt1"/>
          </a:fontRef>
        </p:style>
        <p:txBody>
          <a:bodyPr/>
          <a:lstStyle/>
          <a:p>
            <a:r>
              <a:rPr lang="sl-SI" dirty="0" smtClean="0"/>
              <a:t>Seznam ponujeni IP za učence 8. razreda </a:t>
            </a:r>
            <a:endParaRPr lang="sl-SI" dirty="0"/>
          </a:p>
        </p:txBody>
      </p:sp>
      <p:sp>
        <p:nvSpPr>
          <p:cNvPr id="4" name="Označba mesta vsebine 2"/>
          <p:cNvSpPr>
            <a:spLocks noGrp="1"/>
          </p:cNvSpPr>
          <p:nvPr>
            <p:ph idx="1"/>
          </p:nvPr>
        </p:nvSpPr>
        <p:spPr>
          <a:xfrm>
            <a:off x="610833" y="2867172"/>
            <a:ext cx="9029556" cy="2710668"/>
          </a:xfrm>
        </p:spPr>
        <p:txBody>
          <a:bodyPr numCol="2">
            <a:normAutofit/>
          </a:bodyPr>
          <a:lstStyle/>
          <a:p>
            <a:r>
              <a:rPr lang="sl-SI" dirty="0" smtClean="0">
                <a:hlinkClick r:id="rId2" action="ppaction://hlinksldjump"/>
              </a:rPr>
              <a:t>Ansambelska igra </a:t>
            </a:r>
            <a:endParaRPr lang="sl-SI" dirty="0" smtClean="0"/>
          </a:p>
          <a:p>
            <a:r>
              <a:rPr lang="sl-SI" dirty="0" smtClean="0">
                <a:hlinkClick r:id="rId3" action="ppaction://hlinksldjump"/>
              </a:rPr>
              <a:t>Likovno </a:t>
            </a:r>
            <a:r>
              <a:rPr lang="sl-SI" dirty="0">
                <a:hlinkClick r:id="rId3" action="ppaction://hlinksldjump"/>
              </a:rPr>
              <a:t>snovanje </a:t>
            </a:r>
            <a:endParaRPr lang="sl-SI" dirty="0" smtClean="0"/>
          </a:p>
          <a:p>
            <a:r>
              <a:rPr lang="sl-SI" dirty="0" smtClean="0">
                <a:hlinkClick r:id="rId4" action="ppaction://hlinksldjump"/>
              </a:rPr>
              <a:t>Multimedija</a:t>
            </a:r>
            <a:endParaRPr lang="sl-SI" dirty="0" smtClean="0"/>
          </a:p>
          <a:p>
            <a:r>
              <a:rPr lang="sl-SI" dirty="0" smtClean="0">
                <a:hlinkClick r:id="rId5" action="ppaction://hlinksldjump"/>
              </a:rPr>
              <a:t>Način prehranjevanja </a:t>
            </a:r>
            <a:endParaRPr lang="sl-SI" dirty="0" smtClean="0"/>
          </a:p>
          <a:p>
            <a:r>
              <a:rPr lang="sl-SI" dirty="0" smtClean="0">
                <a:hlinkClick r:id="rId6" action="ppaction://hlinksldjump"/>
              </a:rPr>
              <a:t>Nemščina</a:t>
            </a:r>
            <a:endParaRPr lang="sl-SI" dirty="0"/>
          </a:p>
          <a:p>
            <a:r>
              <a:rPr lang="sl-SI" dirty="0" smtClean="0">
                <a:hlinkClick r:id="rId7" action="ppaction://hlinksldjump"/>
              </a:rPr>
              <a:t>Radio</a:t>
            </a:r>
            <a:r>
              <a:rPr lang="sl-SI" dirty="0" smtClean="0"/>
              <a:t> </a:t>
            </a:r>
          </a:p>
          <a:p>
            <a:r>
              <a:rPr lang="sl-SI" dirty="0" smtClean="0">
                <a:hlinkClick r:id="rId8" action="ppaction://hlinksldjump"/>
              </a:rPr>
              <a:t>Šolsko novinarstvo</a:t>
            </a:r>
            <a:endParaRPr lang="sl-SI" dirty="0" smtClean="0"/>
          </a:p>
          <a:p>
            <a:r>
              <a:rPr lang="sl-SI" dirty="0">
                <a:hlinkClick r:id="rId9" action="ppaction://hlinksldjump"/>
              </a:rPr>
              <a:t>Šport </a:t>
            </a:r>
            <a:r>
              <a:rPr lang="sl-SI" dirty="0" smtClean="0">
                <a:hlinkClick r:id="rId9" action="ppaction://hlinksldjump"/>
              </a:rPr>
              <a:t>gimnastika</a:t>
            </a:r>
            <a:endParaRPr lang="sl-SI" dirty="0" smtClean="0"/>
          </a:p>
          <a:p>
            <a:r>
              <a:rPr lang="sl-SI" dirty="0" smtClean="0">
                <a:hlinkClick r:id="rId10" action="ppaction://hlinksldjump"/>
              </a:rPr>
              <a:t>Šport za zdravje</a:t>
            </a:r>
            <a:endParaRPr lang="sl-SI" dirty="0" smtClean="0"/>
          </a:p>
          <a:p>
            <a:r>
              <a:rPr lang="sl-SI" dirty="0" smtClean="0">
                <a:hlinkClick r:id="rId11" action="ppaction://hlinksldjump"/>
              </a:rPr>
              <a:t>Varstvo pred naravnimi in drugimi nesrečami </a:t>
            </a:r>
            <a:endParaRPr lang="sl-SI" dirty="0" smtClean="0"/>
          </a:p>
          <a:p>
            <a:endParaRPr lang="sl-SI" dirty="0" smtClean="0"/>
          </a:p>
        </p:txBody>
      </p:sp>
      <p:sp>
        <p:nvSpPr>
          <p:cNvPr id="5" name="Interaktivni gumb: Domača stran 4">
            <a:hlinkClick r:id="rId12" action="ppaction://hlinksldjump" highlightClick="1"/>
          </p:cNvPr>
          <p:cNvSpPr/>
          <p:nvPr/>
        </p:nvSpPr>
        <p:spPr>
          <a:xfrm>
            <a:off x="8112034" y="5747657"/>
            <a:ext cx="757646" cy="64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83503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Ansambelska igra </a:t>
            </a:r>
          </a:p>
        </p:txBody>
      </p:sp>
      <p:sp>
        <p:nvSpPr>
          <p:cNvPr id="3" name="Označba mesta vsebine 2"/>
          <p:cNvSpPr>
            <a:spLocks noGrp="1"/>
          </p:cNvSpPr>
          <p:nvPr>
            <p:ph idx="1"/>
          </p:nvPr>
        </p:nvSpPr>
        <p:spPr>
          <a:xfrm>
            <a:off x="374073" y="1571105"/>
            <a:ext cx="8899929" cy="4962700"/>
          </a:xfrm>
        </p:spPr>
        <p:txBody>
          <a:bodyPr>
            <a:normAutofit fontScale="62500" lnSpcReduction="20000"/>
          </a:bodyPr>
          <a:lstStyle/>
          <a:p>
            <a:pPr marL="0" indent="0">
              <a:buNone/>
            </a:pPr>
            <a:r>
              <a:rPr lang="sl-SI" b="1" dirty="0"/>
              <a:t>Pri tem predmetu je poudarek na praktičnem delu: petju in igranju na inštrumente. </a:t>
            </a:r>
            <a:endParaRPr lang="sl-SI" dirty="0"/>
          </a:p>
          <a:p>
            <a:pPr marL="0" indent="0">
              <a:buNone/>
            </a:pPr>
            <a:r>
              <a:rPr lang="sl-SI" b="1" dirty="0"/>
              <a:t>NAČIN IZVAJANJA</a:t>
            </a:r>
            <a:r>
              <a:rPr lang="sl-SI" dirty="0"/>
              <a:t>: 35 ur (možnost termina enkrat na mesec – 4 h v popoldanskem času)</a:t>
            </a:r>
          </a:p>
          <a:p>
            <a:pPr marL="0" indent="0">
              <a:buNone/>
            </a:pPr>
            <a:r>
              <a:rPr lang="sl-SI" b="1" dirty="0"/>
              <a:t>KOMU JE NAMENJEN</a:t>
            </a:r>
            <a:r>
              <a:rPr lang="sl-SI" dirty="0"/>
              <a:t>: učencem 7., 8. in </a:t>
            </a:r>
            <a:r>
              <a:rPr lang="sl-SI" dirty="0" smtClean="0"/>
              <a:t>9.razreda</a:t>
            </a:r>
          </a:p>
          <a:p>
            <a:pPr marL="0" indent="0">
              <a:buNone/>
            </a:pPr>
            <a:endParaRPr lang="sl-SI" dirty="0"/>
          </a:p>
          <a:p>
            <a:pPr marL="0" indent="0">
              <a:buNone/>
            </a:pPr>
            <a:r>
              <a:rPr lang="sl-SI" b="1" dirty="0"/>
              <a:t>PREDSTAVITEV</a:t>
            </a:r>
            <a:r>
              <a:rPr lang="sl-SI" dirty="0"/>
              <a:t>:</a:t>
            </a:r>
          </a:p>
          <a:p>
            <a:pPr marL="0" indent="0">
              <a:buNone/>
            </a:pPr>
            <a:r>
              <a:rPr lang="sl-SI" dirty="0"/>
              <a:t>Učenci bodo pri praktičnem delu spoznali različne inštrumente in načine igranja nanje. Naučili se bodo pravilne tehnike igranja in razvijali odgovornost za skupno sodelovanje. Naučili se bodo vrednotiti svoje dosežke in spoznali pomen sproščanja ob glasbi.</a:t>
            </a:r>
          </a:p>
          <a:p>
            <a:pPr marL="0" indent="0">
              <a:buNone/>
            </a:pPr>
            <a:r>
              <a:rPr lang="sl-SI" dirty="0"/>
              <a:t>Poustvarjali bodo vokalne, inštrumentalne ter vokalno-inštrumentalne vsebine, spoznavali različne izvajalske sestave ter se navajali na samostojno orientacijo v partiturah in lastnih notnih zapisih.</a:t>
            </a:r>
          </a:p>
          <a:p>
            <a:pPr marL="0" indent="0">
              <a:buNone/>
            </a:pPr>
            <a:r>
              <a:rPr lang="sl-SI" dirty="0"/>
              <a:t>Izražali bodo svojo ustvarjalnost, se preizkusili v skladanju in oblikovanju lastne spremljave, kreirali končni izdelek ter svoje dosežke predstavili z izvajanjem v razredu in javno.</a:t>
            </a:r>
          </a:p>
          <a:p>
            <a:pPr marL="0" indent="0">
              <a:buNone/>
            </a:pPr>
            <a:r>
              <a:rPr lang="sl-SI" dirty="0"/>
              <a:t> </a:t>
            </a:r>
          </a:p>
          <a:p>
            <a:pPr marL="0" indent="0">
              <a:buNone/>
            </a:pPr>
            <a:r>
              <a:rPr lang="sl-SI" b="1" dirty="0"/>
              <a:t>OCENJEVANJE:</a:t>
            </a:r>
            <a:endParaRPr lang="sl-SI" dirty="0"/>
          </a:p>
          <a:p>
            <a:pPr marL="0" indent="0">
              <a:buNone/>
            </a:pPr>
            <a:r>
              <a:rPr lang="sl-SI" dirty="0"/>
              <a:t>Oceno bodo pridobili iz praktičnega dela, kjer bodo morali pokazati tudi razumevanje nekaterih glasbenih izrazov, pojmov in obvladanje osnovne orientacije v glasbenem zapisu. </a:t>
            </a:r>
          </a:p>
          <a:p>
            <a:pPr marL="0" indent="0">
              <a:buNone/>
            </a:pPr>
            <a:r>
              <a:rPr lang="sl-SI" dirty="0"/>
              <a:t> </a:t>
            </a:r>
          </a:p>
          <a:p>
            <a:pPr marL="0" indent="0">
              <a:buNone/>
            </a:pPr>
            <a:r>
              <a:rPr lang="sl-SI" b="1" dirty="0"/>
              <a:t>STROŠKI: </a:t>
            </a:r>
            <a:endParaRPr lang="sl-SI" dirty="0"/>
          </a:p>
          <a:p>
            <a:pPr marL="0" lvl="0" indent="0">
              <a:buNone/>
            </a:pPr>
            <a:r>
              <a:rPr lang="sl-SI" dirty="0"/>
              <a:t>Obisk koncerta. (vstopnina pribl. 10 €  + prevoz) </a:t>
            </a:r>
          </a:p>
          <a:p>
            <a:pPr marL="0" indent="0">
              <a:buNone/>
            </a:pPr>
            <a:r>
              <a:rPr lang="sl-SI" dirty="0"/>
              <a:t>K izbirnemu predmetu so vabljeni učenci, ki radi ustvarjajo glasbo in si želijo pridobiti novega znanja ter izkušenj. (Obiskovanje glasbene šole NI pogoj za prijavo k izbirnemu predmetu.)</a:t>
            </a:r>
          </a:p>
          <a:p>
            <a:pPr marL="0" indent="0">
              <a:buNone/>
            </a:pPr>
            <a:endParaRPr lang="sl-SI" dirty="0"/>
          </a:p>
        </p:txBody>
      </p:sp>
      <p:pic>
        <p:nvPicPr>
          <p:cNvPr id="4" name="Slika 3"/>
          <p:cNvPicPr/>
          <p:nvPr/>
        </p:nvPicPr>
        <p:blipFill rotWithShape="1">
          <a:blip r:embed="rId2"/>
          <a:srcRect l="30952" t="29630" r="50926" b="38625"/>
          <a:stretch/>
        </p:blipFill>
        <p:spPr bwMode="auto">
          <a:xfrm>
            <a:off x="6416386" y="351803"/>
            <a:ext cx="2636173" cy="2438603"/>
          </a:xfrm>
          <a:prstGeom prst="rect">
            <a:avLst/>
          </a:prstGeom>
          <a:ln>
            <a:noFill/>
          </a:ln>
          <a:extLst>
            <a:ext uri="{53640926-AAD7-44D8-BBD7-CCE9431645EC}">
              <a14:shadowObscured xmlns:a14="http://schemas.microsoft.com/office/drawing/2010/main"/>
            </a:ext>
          </a:extLst>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31598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427951" y="850668"/>
            <a:ext cx="9065182" cy="762001"/>
          </a:xfrm>
        </p:spPr>
        <p:style>
          <a:lnRef idx="2">
            <a:schemeClr val="accent3">
              <a:shade val="50000"/>
            </a:schemeClr>
          </a:lnRef>
          <a:fillRef idx="1">
            <a:schemeClr val="accent3"/>
          </a:fillRef>
          <a:effectRef idx="0">
            <a:schemeClr val="accent3"/>
          </a:effectRef>
          <a:fontRef idx="minor">
            <a:schemeClr val="lt1"/>
          </a:fontRef>
        </p:style>
        <p:txBody>
          <a:bodyPr/>
          <a:lstStyle/>
          <a:p>
            <a:r>
              <a:rPr lang="sl-SI" dirty="0" smtClean="0">
                <a:hlinkClick r:id="rId2" action="ppaction://hlinksldjump"/>
              </a:rPr>
              <a:t>Seznam ponujeni IP za učence 7. razreda </a:t>
            </a:r>
            <a:endParaRPr lang="sl-SI" dirty="0"/>
          </a:p>
        </p:txBody>
      </p:sp>
      <p:sp>
        <p:nvSpPr>
          <p:cNvPr id="5" name="Naslov 1"/>
          <p:cNvSpPr txBox="1">
            <a:spLocks/>
          </p:cNvSpPr>
          <p:nvPr/>
        </p:nvSpPr>
        <p:spPr>
          <a:xfrm>
            <a:off x="735524" y="2920537"/>
            <a:ext cx="9065182" cy="762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sl-SI" dirty="0" smtClean="0">
                <a:hlinkClick r:id="rId3" action="ppaction://hlinksldjump"/>
              </a:rPr>
              <a:t>Seznam ponujeni IP za učence 8. razreda </a:t>
            </a:r>
            <a:endParaRPr lang="sl-SI" dirty="0"/>
          </a:p>
        </p:txBody>
      </p:sp>
      <p:sp>
        <p:nvSpPr>
          <p:cNvPr id="6" name="Naslov 1"/>
          <p:cNvSpPr txBox="1">
            <a:spLocks/>
          </p:cNvSpPr>
          <p:nvPr/>
        </p:nvSpPr>
        <p:spPr>
          <a:xfrm>
            <a:off x="644084" y="4990406"/>
            <a:ext cx="9065182" cy="7620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sl-SI" dirty="0" smtClean="0">
                <a:hlinkClick r:id="rId4" action="ppaction://hlinksldjump"/>
              </a:rPr>
              <a:t>Seznam ponujeni IP za učence 9. razreda </a:t>
            </a:r>
            <a:endParaRPr lang="sl-SI" dirty="0"/>
          </a:p>
        </p:txBody>
      </p:sp>
    </p:spTree>
    <p:extLst>
      <p:ext uri="{BB962C8B-B14F-4D97-AF65-F5344CB8AC3E}">
        <p14:creationId xmlns:p14="http://schemas.microsoft.com/office/powerpoint/2010/main" val="158197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Likovno snovanje </a:t>
            </a:r>
          </a:p>
        </p:txBody>
      </p:sp>
      <p:sp>
        <p:nvSpPr>
          <p:cNvPr id="3" name="Označba mesta vsebine 2"/>
          <p:cNvSpPr>
            <a:spLocks noGrp="1"/>
          </p:cNvSpPr>
          <p:nvPr>
            <p:ph idx="1"/>
          </p:nvPr>
        </p:nvSpPr>
        <p:spPr>
          <a:xfrm>
            <a:off x="677333" y="1463041"/>
            <a:ext cx="10190963" cy="5081450"/>
          </a:xfrm>
        </p:spPr>
        <p:txBody>
          <a:bodyPr>
            <a:normAutofit fontScale="85000" lnSpcReduction="20000"/>
          </a:bodyPr>
          <a:lstStyle/>
          <a:p>
            <a:pPr marL="0" indent="0">
              <a:buNone/>
            </a:pPr>
            <a:r>
              <a:rPr lang="sl-SI" dirty="0" smtClean="0"/>
              <a:t>Izvaja </a:t>
            </a:r>
            <a:r>
              <a:rPr lang="sl-SI" dirty="0"/>
              <a:t>se po eno uro tedensko, skupaj letno 35 (32) ur.</a:t>
            </a:r>
          </a:p>
          <a:p>
            <a:pPr marL="0" indent="0">
              <a:buNone/>
            </a:pPr>
            <a:r>
              <a:rPr lang="sl-SI" dirty="0"/>
              <a:t> </a:t>
            </a:r>
          </a:p>
          <a:p>
            <a:pPr marL="0" indent="0">
              <a:lnSpc>
                <a:spcPct val="120000"/>
              </a:lnSpc>
              <a:buNone/>
            </a:pPr>
            <a:r>
              <a:rPr lang="sl-SI" dirty="0"/>
              <a:t>S svojimi vzgojno-izobraževalnimi nalogami dopolnjuje vsebine rednega predmeta likovne umetnosti. Likovna umetnost pomaga otroku pri razvoju njegove celotne osebnosti. Vsebine so zasnovane po posameznih likovnih področjih na temeljih likovnega pojmovanja, ki jih učenec nadgrajuje glede na svoje sposobnosti. Učenci praktično in teoretično razvijajo občutljivost likovnega mišljenja, opazovanja, zaznavanja, domišljijo, vizualni spomin in ročne spretnosti na področjih risanja, slikanja in kiparstva.</a:t>
            </a:r>
          </a:p>
          <a:p>
            <a:pPr marL="0" indent="0">
              <a:buNone/>
            </a:pPr>
            <a:r>
              <a:rPr lang="sl-SI" b="1" dirty="0"/>
              <a:t> </a:t>
            </a:r>
            <a:endParaRPr lang="sl-SI" dirty="0"/>
          </a:p>
          <a:p>
            <a:pPr marL="0" indent="0">
              <a:buNone/>
            </a:pPr>
            <a:r>
              <a:rPr lang="sl-SI" b="1" dirty="0"/>
              <a:t>LIKOVNO SNOVANJE II – 8. r. – vsebina:                                             </a:t>
            </a:r>
            <a:endParaRPr lang="sl-SI" dirty="0"/>
          </a:p>
          <a:p>
            <a:pPr marL="0" indent="0">
              <a:buNone/>
            </a:pPr>
            <a:r>
              <a:rPr lang="sl-SI" dirty="0"/>
              <a:t> </a:t>
            </a:r>
          </a:p>
          <a:p>
            <a:pPr marL="0" indent="0">
              <a:buNone/>
            </a:pPr>
            <a:r>
              <a:rPr lang="sl-SI" dirty="0"/>
              <a:t>·         Prikazovanje likovnega prostora</a:t>
            </a:r>
          </a:p>
          <a:p>
            <a:pPr marL="0" indent="0">
              <a:buNone/>
            </a:pPr>
            <a:r>
              <a:rPr lang="sl-SI" dirty="0"/>
              <a:t>·         Vidno-vizualno ravnovesje </a:t>
            </a:r>
          </a:p>
          <a:p>
            <a:pPr marL="0" indent="0">
              <a:buNone/>
            </a:pPr>
            <a:r>
              <a:rPr lang="sl-SI" dirty="0"/>
              <a:t>·         Nastanek črte z gibanjem točke</a:t>
            </a:r>
          </a:p>
          <a:p>
            <a:pPr marL="0" indent="0">
              <a:buNone/>
            </a:pPr>
            <a:r>
              <a:rPr lang="sl-SI" dirty="0"/>
              <a:t>·         Glasba in likovni motiv</a:t>
            </a:r>
          </a:p>
          <a:p>
            <a:pPr marL="0" indent="0">
              <a:buNone/>
            </a:pPr>
            <a:r>
              <a:rPr lang="sl-SI" dirty="0"/>
              <a:t>·         Plakat </a:t>
            </a:r>
          </a:p>
          <a:p>
            <a:pPr marL="0" indent="0">
              <a:buNone/>
            </a:pPr>
            <a:r>
              <a:rPr lang="sl-SI" dirty="0"/>
              <a:t>·         Barvna grafika</a:t>
            </a:r>
          </a:p>
          <a:p>
            <a:pPr marL="0" indent="0">
              <a:buNone/>
            </a:pPr>
            <a:r>
              <a:rPr lang="sl-SI" dirty="0"/>
              <a:t>·         Umetnost oblikovanja </a:t>
            </a:r>
            <a:r>
              <a:rPr lang="sl-SI" dirty="0" smtClean="0"/>
              <a:t>prostora</a:t>
            </a:r>
            <a:r>
              <a:rPr lang="sl-SI" b="1" dirty="0"/>
              <a:t> </a:t>
            </a:r>
            <a:endParaRPr lang="sl-SI" dirty="0"/>
          </a:p>
          <a:p>
            <a:pPr marL="0" indent="0">
              <a:buNone/>
            </a:pPr>
            <a:endParaRPr lang="sl-SI" dirty="0"/>
          </a:p>
        </p:txBody>
      </p:sp>
      <p:pic>
        <p:nvPicPr>
          <p:cNvPr id="4" name="Slika 3" descr="http://www.o-razkrizje.ms.edus.si/images/j0237555.gif"/>
          <p:cNvPicPr/>
          <p:nvPr/>
        </p:nvPicPr>
        <p:blipFill>
          <a:blip r:embed="rId2" cstate="print"/>
          <a:srcRect/>
          <a:stretch>
            <a:fillRect/>
          </a:stretch>
        </p:blipFill>
        <p:spPr bwMode="auto">
          <a:xfrm>
            <a:off x="6035584" y="615316"/>
            <a:ext cx="800100" cy="847725"/>
          </a:xfrm>
          <a:prstGeom prst="rect">
            <a:avLst/>
          </a:prstGeom>
          <a:noFill/>
          <a:ln w="9525">
            <a:noFill/>
            <a:miter lim="800000"/>
            <a:headEnd/>
            <a:tailEnd/>
          </a:ln>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756709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Multimedija</a:t>
            </a:r>
            <a:endParaRPr lang="sl-SI" dirty="0"/>
          </a:p>
        </p:txBody>
      </p:sp>
      <p:sp>
        <p:nvSpPr>
          <p:cNvPr id="3" name="Označba mesta vsebine 2"/>
          <p:cNvSpPr>
            <a:spLocks noGrp="1"/>
          </p:cNvSpPr>
          <p:nvPr>
            <p:ph idx="1"/>
          </p:nvPr>
        </p:nvSpPr>
        <p:spPr/>
        <p:txBody>
          <a:bodyPr/>
          <a:lstStyle/>
          <a:p>
            <a:pPr marL="0" indent="0">
              <a:buNone/>
            </a:pPr>
            <a:r>
              <a:rPr lang="sl-SI" dirty="0" smtClean="0"/>
              <a:t>Predmet se izvaja enkrat na teden. </a:t>
            </a:r>
          </a:p>
          <a:p>
            <a:pPr marL="0" indent="0">
              <a:buNone/>
            </a:pPr>
            <a:r>
              <a:rPr lang="sl-SI" dirty="0" smtClean="0"/>
              <a:t>Pri tem predmetu ustvarjamo z raznimi mediji:</a:t>
            </a:r>
          </a:p>
          <a:p>
            <a:r>
              <a:rPr lang="sl-SI" dirty="0"/>
              <a:t>p</a:t>
            </a:r>
            <a:r>
              <a:rPr lang="sl-SI" dirty="0" smtClean="0"/>
              <a:t>isani mediji,</a:t>
            </a:r>
          </a:p>
          <a:p>
            <a:r>
              <a:rPr lang="sl-SI" dirty="0" smtClean="0"/>
              <a:t>video posnetki,</a:t>
            </a:r>
          </a:p>
          <a:p>
            <a:r>
              <a:rPr lang="sl-SI" dirty="0" smtClean="0"/>
              <a:t>fotografije,</a:t>
            </a:r>
          </a:p>
          <a:p>
            <a:r>
              <a:rPr lang="sl-SI" dirty="0"/>
              <a:t>z</a:t>
            </a:r>
            <a:r>
              <a:rPr lang="sl-SI" dirty="0" smtClean="0"/>
              <a:t>vok. </a:t>
            </a:r>
            <a:endParaRPr lang="sl-SI" dirty="0"/>
          </a:p>
          <a:p>
            <a:endParaRPr lang="sl-SI" dirty="0" smtClean="0"/>
          </a:p>
          <a:p>
            <a:pPr marL="0" indent="0">
              <a:buNone/>
            </a:pPr>
            <a:r>
              <a:rPr lang="sl-SI" dirty="0" smtClean="0"/>
              <a:t>Vse te medije sestavimo v zanimivo celoto in naredimo krasne multimedijske izdelke z raznimi orodji, tako spletnimi kot namiznimi.   </a:t>
            </a:r>
            <a:endParaRPr lang="sl-SI" dirty="0"/>
          </a:p>
        </p:txBody>
      </p:sp>
      <p:pic>
        <p:nvPicPr>
          <p:cNvPr id="5" name="Slika 4"/>
          <p:cNvPicPr>
            <a:picLocks noChangeAspect="1"/>
          </p:cNvPicPr>
          <p:nvPr/>
        </p:nvPicPr>
        <p:blipFill>
          <a:blip r:embed="rId2"/>
          <a:stretch>
            <a:fillRect/>
          </a:stretch>
        </p:blipFill>
        <p:spPr>
          <a:xfrm>
            <a:off x="8837427" y="389188"/>
            <a:ext cx="2869557" cy="2106254"/>
          </a:xfrm>
          <a:prstGeom prst="rect">
            <a:avLst/>
          </a:prstGeom>
        </p:spPr>
      </p:pic>
      <p:pic>
        <p:nvPicPr>
          <p:cNvPr id="6" name="Slika 5"/>
          <p:cNvPicPr>
            <a:picLocks noChangeAspect="1"/>
          </p:cNvPicPr>
          <p:nvPr/>
        </p:nvPicPr>
        <p:blipFill rotWithShape="1">
          <a:blip r:embed="rId3"/>
          <a:srcRect r="2733" b="7858"/>
          <a:stretch/>
        </p:blipFill>
        <p:spPr>
          <a:xfrm>
            <a:off x="6948896" y="2647929"/>
            <a:ext cx="4108945" cy="2187819"/>
          </a:xfrm>
          <a:prstGeom prst="rect">
            <a:avLst/>
          </a:prstGeom>
        </p:spPr>
      </p:pic>
      <p:pic>
        <p:nvPicPr>
          <p:cNvPr id="7" name="Slika 6"/>
          <p:cNvPicPr>
            <a:picLocks noChangeAspect="1"/>
          </p:cNvPicPr>
          <p:nvPr/>
        </p:nvPicPr>
        <p:blipFill>
          <a:blip r:embed="rId4"/>
          <a:stretch>
            <a:fillRect/>
          </a:stretch>
        </p:blipFill>
        <p:spPr>
          <a:xfrm>
            <a:off x="4975668" y="237353"/>
            <a:ext cx="3240678" cy="2295481"/>
          </a:xfrm>
          <a:prstGeom prst="rect">
            <a:avLst/>
          </a:prstGeom>
        </p:spPr>
      </p:pic>
      <p:sp>
        <p:nvSpPr>
          <p:cNvPr id="8" name="Interaktivni gumb: Začetek 7">
            <a:hlinkClick r:id="rId5"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00393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Način prehranjevanja </a:t>
            </a:r>
          </a:p>
        </p:txBody>
      </p:sp>
      <p:sp>
        <p:nvSpPr>
          <p:cNvPr id="3" name="Označba mesta vsebine 2"/>
          <p:cNvSpPr>
            <a:spLocks noGrp="1"/>
          </p:cNvSpPr>
          <p:nvPr>
            <p:ph idx="1"/>
          </p:nvPr>
        </p:nvSpPr>
        <p:spPr>
          <a:xfrm>
            <a:off x="319887" y="1720734"/>
            <a:ext cx="6712681" cy="3433876"/>
          </a:xfrm>
        </p:spPr>
        <p:txBody>
          <a:bodyPr>
            <a:normAutofit/>
          </a:bodyPr>
          <a:lstStyle/>
          <a:p>
            <a:pPr marL="0" indent="0">
              <a:buNone/>
            </a:pPr>
            <a:r>
              <a:rPr lang="sl-SI" sz="1600" dirty="0" smtClean="0"/>
              <a:t>Izbirni </a:t>
            </a:r>
            <a:r>
              <a:rPr lang="sl-SI" sz="1600" dirty="0"/>
              <a:t>predmet je namenjen učencem 8. razreda. Učenci bodo pri praktičnem delu spoznavali stare jedi, značilne za različne slovenske pokrajine. Pripravljali pa bodo tudi jedi, ki jih jedo v drugih državah oz. na drugih celinah</a:t>
            </a:r>
            <a:r>
              <a:rPr lang="sl-SI" sz="1600" dirty="0" smtClean="0"/>
              <a:t>.</a:t>
            </a:r>
          </a:p>
          <a:p>
            <a:pPr marL="0" indent="0">
              <a:buNone/>
            </a:pPr>
            <a:endParaRPr lang="sl-SI" sz="1600" dirty="0"/>
          </a:p>
          <a:p>
            <a:pPr marL="0" indent="0">
              <a:buNone/>
            </a:pPr>
            <a:r>
              <a:rPr lang="sl-SI" sz="1600" dirty="0"/>
              <a:t>V okviru tega predmeta so načrtovane tudi delavnice na domačiji, kjer imajo dopolnilno dejavnost s področja kulinarike. Tam se bodo učenci urili v pripravi testenin, peki kruha in krušnega peciva. K izbirnemu predmetu so vabljeni vsi učenci, ki jim priprava in spoznavanje različnih okusov hrane prinaša užitek.</a:t>
            </a:r>
          </a:p>
          <a:p>
            <a:pPr marL="0" indent="0">
              <a:buNone/>
            </a:pPr>
            <a:endParaRPr lang="sl-SI" sz="1600" dirty="0"/>
          </a:p>
        </p:txBody>
      </p:sp>
      <p:pic>
        <p:nvPicPr>
          <p:cNvPr id="4" name="Slika 3" descr="D:\Users\Skrbnik\Downloads\IMG_13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4379" y="1579418"/>
            <a:ext cx="3073631" cy="2442383"/>
          </a:xfrm>
          <a:prstGeom prst="rect">
            <a:avLst/>
          </a:prstGeom>
          <a:noFill/>
          <a:ln>
            <a:noFill/>
          </a:ln>
        </p:spPr>
      </p:pic>
      <p:pic>
        <p:nvPicPr>
          <p:cNvPr id="5" name="Slika 4" descr="D:\Users\Skrbnik\Downloads\IMG_13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882" y="4528183"/>
            <a:ext cx="2687436" cy="2032202"/>
          </a:xfrm>
          <a:prstGeom prst="rect">
            <a:avLst/>
          </a:prstGeom>
          <a:noFill/>
          <a:ln>
            <a:noFill/>
          </a:ln>
        </p:spPr>
      </p:pic>
      <p:sp>
        <p:nvSpPr>
          <p:cNvPr id="6" name="Interaktivni gumb: Začetek 5">
            <a:hlinkClick r:id="rId4"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735598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Nemščina</a:t>
            </a:r>
            <a:endParaRPr lang="sl-SI" dirty="0"/>
          </a:p>
        </p:txBody>
      </p:sp>
      <p:sp>
        <p:nvSpPr>
          <p:cNvPr id="8" name="Pravokotnik 7"/>
          <p:cNvSpPr/>
          <p:nvPr/>
        </p:nvSpPr>
        <p:spPr>
          <a:xfrm>
            <a:off x="313113" y="1623522"/>
            <a:ext cx="4923905" cy="1600438"/>
          </a:xfrm>
          <a:prstGeom prst="rect">
            <a:avLst/>
          </a:prstGeom>
        </p:spPr>
        <p:txBody>
          <a:bodyPr wrap="square">
            <a:spAutoFit/>
          </a:bodyPr>
          <a:lstStyle/>
          <a:p>
            <a:pPr>
              <a:spcAft>
                <a:spcPts val="0"/>
              </a:spcAft>
            </a:pPr>
            <a:r>
              <a:rPr lang="sl-SI" b="1" dirty="0">
                <a:ea typeface="Times New Roman" panose="02020603050405020304" pitchFamily="18" charset="0"/>
              </a:rPr>
              <a:t>1</a:t>
            </a:r>
            <a:r>
              <a:rPr lang="sl-SI" sz="1600" b="1" dirty="0">
                <a:latin typeface="+mj-lt"/>
                <a:ea typeface="Times New Roman" panose="02020603050405020304" pitchFamily="18" charset="0"/>
              </a:rPr>
              <a:t>. Prepričan, da ne znaš nič nemško? Poveži!</a:t>
            </a:r>
            <a:endParaRPr lang="sl-SI" sz="1600" dirty="0">
              <a:latin typeface="+mj-lt"/>
              <a:ea typeface="Times New Roman" panose="02020603050405020304" pitchFamily="18" charset="0"/>
            </a:endParaRPr>
          </a:p>
          <a:p>
            <a:pP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lgn="ct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lgn="ct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spcAft>
                <a:spcPts val="0"/>
              </a:spcAft>
            </a:pPr>
            <a:r>
              <a:rPr lang="sl-SI" sz="1600" dirty="0">
                <a:latin typeface="+mj-lt"/>
                <a:ea typeface="Times New Roman" panose="02020603050405020304" pitchFamily="18" charset="0"/>
              </a:rPr>
              <a:t> </a:t>
            </a:r>
          </a:p>
          <a:p>
            <a:pPr>
              <a:spcAft>
                <a:spcPts val="0"/>
              </a:spcAft>
            </a:pPr>
            <a:r>
              <a:rPr lang="sl-SI" sz="1600" dirty="0">
                <a:latin typeface="+mj-lt"/>
                <a:ea typeface="Times New Roman" panose="02020603050405020304" pitchFamily="18" charset="0"/>
              </a:rPr>
              <a:t> </a:t>
            </a:r>
          </a:p>
        </p:txBody>
      </p:sp>
      <p:sp>
        <p:nvSpPr>
          <p:cNvPr id="9" name="PoljeZBesedilom 8"/>
          <p:cNvSpPr txBox="1"/>
          <p:nvPr/>
        </p:nvSpPr>
        <p:spPr>
          <a:xfrm>
            <a:off x="5083079" y="1623522"/>
            <a:ext cx="5906347" cy="2554545"/>
          </a:xfrm>
          <a:prstGeom prst="rect">
            <a:avLst/>
          </a:prstGeom>
          <a:noFill/>
        </p:spPr>
        <p:txBody>
          <a:bodyPr wrap="square" rtlCol="0">
            <a:spAutoFit/>
          </a:bodyPr>
          <a:lstStyle/>
          <a:p>
            <a:pPr>
              <a:spcAft>
                <a:spcPts val="0"/>
              </a:spcAft>
            </a:pPr>
            <a:r>
              <a:rPr lang="sl-SI" sz="1600" b="1" dirty="0">
                <a:ea typeface="Times New Roman" panose="02020603050405020304" pitchFamily="18" charset="0"/>
              </a:rPr>
              <a:t>2. Kaj so lastnosti izbirnega predmeta nemščine?</a:t>
            </a:r>
            <a:endParaRPr lang="sl-SI" sz="1600" dirty="0">
              <a:ea typeface="Times New Roman" panose="02020603050405020304" pitchFamily="18" charset="0"/>
            </a:endParaRPr>
          </a:p>
          <a:p>
            <a:pPr marL="449580">
              <a:spcAft>
                <a:spcPts val="0"/>
              </a:spcAft>
            </a:pPr>
            <a:r>
              <a:rPr lang="sl-SI" sz="1600" dirty="0">
                <a:ea typeface="Times New Roman" panose="02020603050405020304" pitchFamily="18" charset="0"/>
              </a:rPr>
              <a:t>- 	pester in kvaliteten pouk, podprt z avdio in video vsebinami ter 	interaktivno 	tablo</a:t>
            </a:r>
          </a:p>
          <a:p>
            <a:pPr marL="449580">
              <a:spcAft>
                <a:spcPts val="0"/>
              </a:spcAft>
            </a:pPr>
            <a:r>
              <a:rPr lang="sl-SI" sz="1600" dirty="0">
                <a:ea typeface="Times New Roman" panose="02020603050405020304" pitchFamily="18" charset="0"/>
              </a:rPr>
              <a:t>-	povezava z drugimi predmeti (likovna in glasbena umetnost, šport, 	geografija)</a:t>
            </a:r>
          </a:p>
          <a:p>
            <a:pPr indent="449580">
              <a:spcAft>
                <a:spcPts val="0"/>
              </a:spcAft>
            </a:pPr>
            <a:r>
              <a:rPr lang="sl-SI" sz="1600" dirty="0">
                <a:ea typeface="Times New Roman" panose="02020603050405020304" pitchFamily="18" charset="0"/>
              </a:rPr>
              <a:t>- 	spoznavanje kultur Nemčije, Avstrije in Švice</a:t>
            </a:r>
          </a:p>
          <a:p>
            <a:pPr indent="449580">
              <a:spcAft>
                <a:spcPts val="0"/>
              </a:spcAft>
            </a:pPr>
            <a:r>
              <a:rPr lang="sl-SI" sz="1600" dirty="0">
                <a:ea typeface="Times New Roman" panose="02020603050405020304" pitchFamily="18" charset="0"/>
              </a:rPr>
              <a:t>- 	širjenje splošne razgledanosti</a:t>
            </a:r>
          </a:p>
          <a:p>
            <a:pPr indent="449580">
              <a:spcAft>
                <a:spcPts val="0"/>
              </a:spcAft>
            </a:pPr>
            <a:r>
              <a:rPr lang="sl-SI" sz="1600" dirty="0">
                <a:ea typeface="Times New Roman" panose="02020603050405020304" pitchFamily="18" charset="0"/>
              </a:rPr>
              <a:t>- 	dobro vzdušje</a:t>
            </a:r>
          </a:p>
          <a:p>
            <a:pPr indent="449580">
              <a:spcAft>
                <a:spcPts val="0"/>
              </a:spcAft>
            </a:pPr>
            <a:r>
              <a:rPr lang="sl-SI" sz="1600" dirty="0">
                <a:ea typeface="Times New Roman" panose="02020603050405020304" pitchFamily="18" charset="0"/>
              </a:rPr>
              <a:t>- 	2 uri tedensko</a:t>
            </a:r>
          </a:p>
          <a:p>
            <a:pPr indent="449580">
              <a:spcAft>
                <a:spcPts val="0"/>
              </a:spcAft>
            </a:pPr>
            <a:r>
              <a:rPr lang="sl-SI" sz="1600" dirty="0">
                <a:ea typeface="Times New Roman" panose="02020603050405020304" pitchFamily="18" charset="0"/>
              </a:rPr>
              <a:t>- 	</a:t>
            </a:r>
            <a:r>
              <a:rPr lang="sl-SI" sz="1600" b="1" u="sng" dirty="0">
                <a:ea typeface="Times New Roman" panose="02020603050405020304" pitchFamily="18" charset="0"/>
              </a:rPr>
              <a:t>7. – 9. razred</a:t>
            </a:r>
            <a:endParaRPr lang="sl-SI" sz="1600" dirty="0">
              <a:ea typeface="Times New Roman" panose="02020603050405020304" pitchFamily="18" charset="0"/>
            </a:endParaRPr>
          </a:p>
        </p:txBody>
      </p:sp>
      <p:sp>
        <p:nvSpPr>
          <p:cNvPr id="10" name="PoljeZBesedilom 9"/>
          <p:cNvSpPr txBox="1"/>
          <p:nvPr/>
        </p:nvSpPr>
        <p:spPr>
          <a:xfrm>
            <a:off x="2709949" y="5436524"/>
            <a:ext cx="5478087" cy="1200329"/>
          </a:xfrm>
          <a:prstGeom prst="rect">
            <a:avLst/>
          </a:prstGeom>
          <a:noFill/>
        </p:spPr>
        <p:txBody>
          <a:bodyPr wrap="square" rtlCol="0">
            <a:spAutoFit/>
          </a:bodyPr>
          <a:lstStyle/>
          <a:p>
            <a:pPr algn="ctr">
              <a:spcAft>
                <a:spcPts val="0"/>
              </a:spcAft>
            </a:pPr>
            <a:r>
              <a:rPr lang="sl-SI" b="1" dirty="0">
                <a:ea typeface="Times New Roman" panose="02020603050405020304" pitchFamily="18" charset="0"/>
              </a:rPr>
              <a:t>Več jezikov znaš, več veljaš!</a:t>
            </a:r>
            <a:endParaRPr lang="sl-SI" dirty="0">
              <a:ea typeface="Times New Roman" panose="02020603050405020304" pitchFamily="18" charset="0"/>
            </a:endParaRPr>
          </a:p>
          <a:p>
            <a:pPr>
              <a:spcAft>
                <a:spcPts val="0"/>
              </a:spcAft>
            </a:pPr>
            <a:r>
              <a:rPr lang="sl-SI" dirty="0">
                <a:ea typeface="Times New Roman" panose="02020603050405020304" pitchFamily="18" charset="0"/>
              </a:rPr>
              <a:t> </a:t>
            </a:r>
          </a:p>
          <a:p>
            <a:pPr>
              <a:spcAft>
                <a:spcPts val="0"/>
              </a:spcAft>
            </a:pPr>
            <a:r>
              <a:rPr lang="sl-SI" dirty="0">
                <a:ea typeface="Times New Roman" panose="02020603050405020304" pitchFamily="18" charset="0"/>
              </a:rPr>
              <a:t> </a:t>
            </a:r>
          </a:p>
          <a:p>
            <a:pPr algn="ctr">
              <a:spcAft>
                <a:spcPts val="0"/>
              </a:spcAft>
            </a:pPr>
            <a:r>
              <a:rPr lang="sl-SI" dirty="0">
                <a:ea typeface="Times New Roman" panose="02020603050405020304" pitchFamily="18" charset="0"/>
              </a:rPr>
              <a:t>Vabljeni k vpisu!</a:t>
            </a:r>
          </a:p>
        </p:txBody>
      </p:sp>
      <p:pic>
        <p:nvPicPr>
          <p:cNvPr id="2055" name="Picture 7" descr="Nemšč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69" y="2423741"/>
            <a:ext cx="41814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teraktivni gumb: Začetek 6">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473598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Radio </a:t>
            </a:r>
          </a:p>
        </p:txBody>
      </p:sp>
      <p:sp>
        <p:nvSpPr>
          <p:cNvPr id="3" name="Označba mesta vsebine 2"/>
          <p:cNvSpPr>
            <a:spLocks noGrp="1"/>
          </p:cNvSpPr>
          <p:nvPr>
            <p:ph idx="1"/>
          </p:nvPr>
        </p:nvSpPr>
        <p:spPr>
          <a:xfrm>
            <a:off x="768774" y="2238967"/>
            <a:ext cx="6454986" cy="4031204"/>
          </a:xfrm>
        </p:spPr>
        <p:txBody>
          <a:bodyPr/>
          <a:lstStyle/>
          <a:p>
            <a:pPr marL="0" indent="0">
              <a:buNone/>
            </a:pPr>
            <a:r>
              <a:rPr lang="sl-SI" dirty="0"/>
              <a:t>Radio je izbirni predmet, ki sodi v sklop predmetov vzgoja za medije. Izvaja se v 7., 8. in 9. razredu. </a:t>
            </a:r>
          </a:p>
          <a:p>
            <a:pPr marL="0" indent="0">
              <a:buNone/>
            </a:pPr>
            <a:r>
              <a:rPr lang="sl-SI" dirty="0"/>
              <a:t>Učenci bodo spoznali značilnosti množičnega komuniciranja. Razvili bodo kritičen odnos do množičnih medijev ter spoznali razvoj in nastanek radia. Obiskali bodo radijsko postajo in se seznanili z novinarskim delom ter kodeksom. Tvorili bodo besedila in ustvarjali samostojne radijske oddaje.</a:t>
            </a:r>
          </a:p>
          <a:p>
            <a:pPr marL="0" indent="0">
              <a:buNone/>
            </a:pPr>
            <a:endParaRPr lang="sl-SI" dirty="0"/>
          </a:p>
        </p:txBody>
      </p:sp>
      <p:pic>
        <p:nvPicPr>
          <p:cNvPr id="4" name="Slika 3" descr="Slika, ki vsebuje besede mikrofon, zvočna oprema, zaprt prostor&#10;&#10;Opis je samodejno ustvarjen"/>
          <p:cNvPicPr/>
          <p:nvPr/>
        </p:nvPicPr>
        <p:blipFill>
          <a:blip r:embed="rId2" cstate="print">
            <a:extLst>
              <a:ext uri="{28A0092B-C50C-407E-A947-70E740481C1C}">
                <a14:useLocalDpi xmlns:a14="http://schemas.microsoft.com/office/drawing/2010/main" val="0"/>
              </a:ext>
            </a:extLst>
          </a:blip>
          <a:stretch>
            <a:fillRect/>
          </a:stretch>
        </p:blipFill>
        <p:spPr>
          <a:xfrm>
            <a:off x="7414260" y="1603828"/>
            <a:ext cx="2849880" cy="3800475"/>
          </a:xfrm>
          <a:prstGeom prst="rect">
            <a:avLst/>
          </a:prstGeom>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05861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Šolsko </a:t>
            </a:r>
            <a:r>
              <a:rPr lang="sl-SI" dirty="0" smtClean="0"/>
              <a:t>novinarstvo</a:t>
            </a:r>
            <a:endParaRPr lang="sl-SI" dirty="0"/>
          </a:p>
        </p:txBody>
      </p:sp>
      <p:sp>
        <p:nvSpPr>
          <p:cNvPr id="3" name="Označba mesta vsebine 2"/>
          <p:cNvSpPr>
            <a:spLocks noGrp="1"/>
          </p:cNvSpPr>
          <p:nvPr>
            <p:ph idx="1"/>
          </p:nvPr>
        </p:nvSpPr>
        <p:spPr>
          <a:xfrm>
            <a:off x="1030031" y="1930399"/>
            <a:ext cx="6938312" cy="3908697"/>
          </a:xfrm>
        </p:spPr>
        <p:txBody>
          <a:bodyPr/>
          <a:lstStyle/>
          <a:p>
            <a:pPr marL="0" indent="0">
              <a:buNone/>
            </a:pPr>
            <a:r>
              <a:rPr lang="sl-SI" sz="1600" dirty="0"/>
              <a:t>Šolsko novinarstvo je enoletni izbirni predmet, ki nadgrajuje predmet slovenščina. Izvaja se v 7., 8. in 9. razredu. </a:t>
            </a:r>
          </a:p>
          <a:p>
            <a:pPr marL="0" indent="0">
              <a:buNone/>
            </a:pPr>
            <a:r>
              <a:rPr lang="sl-SI" sz="1600" dirty="0"/>
              <a:t>Učenci bodo spoznali, da je jezik najpomembnejši del kulturne dediščine in s tem temeljna prvina človekove osebne in narodne identitete. Zavedali se bodo različnih okoliščin rabe knjižnega in neknjižnega jezika, zato bodo znali pri sporazumevanju uporabiti govornemu položaju ustrezno socialno zvrst/podzvrst. Razvijali bodo sposobnosti za vse sporazumevalne dejavnosti (poslušanje, govorjenje, branje in pisanje). Presojali in vrednotili bodo izdelke medijev.</a:t>
            </a:r>
          </a:p>
          <a:p>
            <a:pPr marL="0" indent="0">
              <a:buNone/>
            </a:pPr>
            <a:r>
              <a:rPr lang="sl-SI" sz="1600" dirty="0"/>
              <a:t>Predmet je namenjen vsem, ki bi radi spoznali delo novinarjev. In vsem tistim, ki bi se radi preizkusili v vlogi novinarja.</a:t>
            </a:r>
          </a:p>
          <a:p>
            <a:pPr marL="0" indent="0">
              <a:buNone/>
            </a:pPr>
            <a:endParaRPr lang="sl-SI" dirty="0"/>
          </a:p>
        </p:txBody>
      </p:sp>
      <p:pic>
        <p:nvPicPr>
          <p:cNvPr id="4" name="Slika 3" descr="Slika, ki vsebuje besede besedilo, ura, pripomoček, zaprt prostor&#10;&#10;Opis je samodejno ustvarjen"/>
          <p:cNvPicPr/>
          <p:nvPr/>
        </p:nvPicPr>
        <p:blipFill>
          <a:blip r:embed="rId2" cstate="print">
            <a:extLst>
              <a:ext uri="{28A0092B-C50C-407E-A947-70E740481C1C}">
                <a14:useLocalDpi xmlns:a14="http://schemas.microsoft.com/office/drawing/2010/main" val="0"/>
              </a:ext>
            </a:extLst>
          </a:blip>
          <a:stretch>
            <a:fillRect/>
          </a:stretch>
        </p:blipFill>
        <p:spPr>
          <a:xfrm>
            <a:off x="8158896" y="1471612"/>
            <a:ext cx="2935605" cy="3914775"/>
          </a:xfrm>
          <a:prstGeom prst="rect">
            <a:avLst/>
          </a:prstGeom>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22853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Šport gimnastika</a:t>
            </a:r>
            <a:endParaRPr lang="sl-SI" dirty="0"/>
          </a:p>
        </p:txBody>
      </p:sp>
      <p:sp>
        <p:nvSpPr>
          <p:cNvPr id="3" name="Označba mesta vsebine 2"/>
          <p:cNvSpPr>
            <a:spLocks noGrp="1"/>
          </p:cNvSpPr>
          <p:nvPr>
            <p:ph idx="1"/>
          </p:nvPr>
        </p:nvSpPr>
        <p:spPr>
          <a:xfrm>
            <a:off x="486141" y="2017990"/>
            <a:ext cx="5191451" cy="3226058"/>
          </a:xfrm>
        </p:spPr>
        <p:txBody>
          <a:bodyPr>
            <a:normAutofit/>
          </a:bodyPr>
          <a:lstStyle/>
          <a:p>
            <a:pPr marL="0" indent="0">
              <a:buNone/>
            </a:pPr>
            <a:r>
              <a:rPr lang="sl-SI" sz="1400" dirty="0" smtClean="0"/>
              <a:t>Športna </a:t>
            </a:r>
            <a:r>
              <a:rPr lang="sl-SI" sz="1400" dirty="0"/>
              <a:t>gimnastika pomaga pri vsestranskem razvoju. Na urah bomo nadgradili osnovne gimnastične elemente, premagovali orodja kot ovire, se spoznali s prvinami akrobatike in skoki na mali prožni ponjavi. Ure so ciljno naravnane ter zadovoljujejo potrebe po gibanju, razvijajo koordinacijo gibanja z izvajanjem naravnih oblik gibanja, temeljijo na vzgoji in socializaciji ter služijo tudi kot razvedrilo.</a:t>
            </a:r>
          </a:p>
          <a:p>
            <a:pPr marL="0" indent="0">
              <a:buNone/>
            </a:pPr>
            <a:r>
              <a:rPr lang="sl-SI" sz="1400" dirty="0"/>
              <a:t>Za učence in učenke od 7. do 9. razreda</a:t>
            </a:r>
            <a:r>
              <a:rPr lang="sl-SI" sz="1400" dirty="0" smtClean="0"/>
              <a:t>.</a:t>
            </a:r>
            <a:endParaRPr lang="sl-SI" sz="1400"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6312650" y="1593907"/>
            <a:ext cx="2526030" cy="2223770"/>
          </a:xfrm>
          <a:prstGeom prst="rect">
            <a:avLst/>
          </a:prstGeom>
        </p:spPr>
      </p:pic>
      <p:pic>
        <p:nvPicPr>
          <p:cNvPr id="5" name="Slika 4"/>
          <p:cNvPicPr/>
          <p:nvPr/>
        </p:nvPicPr>
        <p:blipFill>
          <a:blip r:embed="rId3" cstate="print">
            <a:extLst>
              <a:ext uri="{28A0092B-C50C-407E-A947-70E740481C1C}">
                <a14:useLocalDpi xmlns:a14="http://schemas.microsoft.com/office/drawing/2010/main" val="0"/>
              </a:ext>
            </a:extLst>
          </a:blip>
          <a:stretch>
            <a:fillRect/>
          </a:stretch>
        </p:blipFill>
        <p:spPr>
          <a:xfrm>
            <a:off x="4084550" y="4085879"/>
            <a:ext cx="2992120" cy="2244090"/>
          </a:xfrm>
          <a:prstGeom prst="rect">
            <a:avLst/>
          </a:prstGeom>
        </p:spPr>
      </p:pic>
      <p:sp>
        <p:nvSpPr>
          <p:cNvPr id="6" name="Interaktivni gumb: Začetek 5">
            <a:hlinkClick r:id="rId4"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447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Šport za </a:t>
            </a:r>
            <a:r>
              <a:rPr lang="sl-SI" dirty="0" smtClean="0"/>
              <a:t>zdravje</a:t>
            </a:r>
            <a:endParaRPr lang="sl-SI" dirty="0"/>
          </a:p>
        </p:txBody>
      </p:sp>
      <p:sp>
        <p:nvSpPr>
          <p:cNvPr id="3" name="Označba mesta vsebine 2"/>
          <p:cNvSpPr>
            <a:spLocks noGrp="1"/>
          </p:cNvSpPr>
          <p:nvPr>
            <p:ph idx="1"/>
          </p:nvPr>
        </p:nvSpPr>
        <p:spPr>
          <a:xfrm>
            <a:off x="677334" y="1685109"/>
            <a:ext cx="8858552" cy="4565259"/>
          </a:xfrm>
        </p:spPr>
        <p:txBody>
          <a:bodyPr>
            <a:normAutofit/>
          </a:bodyPr>
          <a:lstStyle/>
          <a:p>
            <a:pPr marL="0" indent="0">
              <a:buNone/>
            </a:pPr>
            <a:r>
              <a:rPr lang="sl-SI" dirty="0"/>
              <a:t>Programu šport za zdravje je v 8. razredu namenjenih 35 ur pouka. </a:t>
            </a:r>
          </a:p>
          <a:p>
            <a:pPr marL="0" indent="0">
              <a:buNone/>
            </a:pPr>
            <a:r>
              <a:rPr lang="sl-SI" dirty="0"/>
              <a:t>Program je namenjen nadgradnji tistih vsebin rednega pouka športa, s katerimi lahko vplivamo na zdravje in dobro počutje (splošna kondicijska priprava, atletika, košarka, nogomet, odbojka, rokomet). Vsebina in izpeljava predmeta omogočajo spoznavanje različnih vplivov gibalnih dejavnosti na zdravje, razumevanje pomena telesne in duševne sprostitve, nadomeščanje negativnih učinkov sodobnega življenja ter pridobivanje znanj, ki učencem omogočajo, da si v prostem času izberejo sebi primerne športne vsebine in obremenitve.</a:t>
            </a:r>
          </a:p>
          <a:p>
            <a:pPr marL="0" indent="0">
              <a:buNone/>
            </a:pPr>
            <a:r>
              <a:rPr lang="sl-SI" dirty="0"/>
              <a:t>Pouk poteka skupaj za učence in učenke.</a:t>
            </a:r>
          </a:p>
          <a:p>
            <a:pPr marL="0" indent="0">
              <a:buNone/>
            </a:pPr>
            <a:r>
              <a:rPr lang="sl-SI" dirty="0"/>
              <a:t>V okviru tega predmeta se vsako leto udeležimo ljubljanskega maratona (konec oktobra – sobota). Osnovni namen naše udeležbe je množičnost in druženje, ne pa tekmovalni dosežki posameznika. S tem pa so povezani tudi stroški prevoza, ki znašajo približno 5 EUR. V septembru pa imamo predviden dvodnevni športni tabor v Lučinah (strošek 7 EUR).</a:t>
            </a:r>
          </a:p>
          <a:p>
            <a:endParaRPr lang="sl-SI" dirty="0"/>
          </a:p>
        </p:txBody>
      </p:sp>
      <p:sp>
        <p:nvSpPr>
          <p:cNvPr id="4" name="Interaktivni gumb: Začetek 3">
            <a:hlinkClick r:id="rId2"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3654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VNDN.jpg"/>
          <p:cNvPicPr/>
          <p:nvPr/>
        </p:nvPicPr>
        <p:blipFill>
          <a:blip r:embed="rId2" cstate="print"/>
          <a:stretch>
            <a:fillRect/>
          </a:stretch>
        </p:blipFill>
        <p:spPr>
          <a:xfrm>
            <a:off x="3766908" y="1288904"/>
            <a:ext cx="6481445" cy="3415665"/>
          </a:xfrm>
          <a:prstGeom prst="rect">
            <a:avLst/>
          </a:prstGeom>
        </p:spPr>
      </p:pic>
      <p:sp>
        <p:nvSpPr>
          <p:cNvPr id="2" name="Naslov 1"/>
          <p:cNvSpPr>
            <a:spLocks noGrp="1"/>
          </p:cNvSpPr>
          <p:nvPr>
            <p:ph type="title"/>
          </p:nvPr>
        </p:nvSpPr>
        <p:spPr>
          <a:xfrm>
            <a:off x="335011" y="809106"/>
            <a:ext cx="9281313" cy="1077884"/>
          </a:xfrm>
        </p:spPr>
        <p:txBody>
          <a:bodyPr>
            <a:normAutofit fontScale="90000"/>
          </a:bodyPr>
          <a:lstStyle/>
          <a:p>
            <a:r>
              <a:rPr lang="sl-SI" dirty="0"/>
              <a:t>Varstvo pred naravnimi in drugimi nesrečami </a:t>
            </a:r>
          </a:p>
        </p:txBody>
      </p:sp>
      <p:sp>
        <p:nvSpPr>
          <p:cNvPr id="3" name="Označba mesta vsebine 2"/>
          <p:cNvSpPr>
            <a:spLocks noGrp="1"/>
          </p:cNvSpPr>
          <p:nvPr>
            <p:ph idx="1"/>
          </p:nvPr>
        </p:nvSpPr>
        <p:spPr>
          <a:xfrm>
            <a:off x="843591" y="2493817"/>
            <a:ext cx="7369386" cy="3491345"/>
          </a:xfrm>
        </p:spPr>
        <p:txBody>
          <a:bodyPr>
            <a:normAutofit fontScale="92500"/>
          </a:bodyPr>
          <a:lstStyle/>
          <a:p>
            <a:pPr marL="0" indent="0">
              <a:buNone/>
            </a:pPr>
            <a:r>
              <a:rPr lang="sl-SI" sz="1600" u="sng" dirty="0"/>
              <a:t>Pri predmetu bomo obravnavali:</a:t>
            </a:r>
            <a:endParaRPr lang="sl-SI" sz="1600" dirty="0"/>
          </a:p>
          <a:p>
            <a:pPr lvl="0">
              <a:buFont typeface="Arial" panose="020B0604020202020204" pitchFamily="34" charset="0"/>
              <a:buChar char="•"/>
            </a:pPr>
            <a:r>
              <a:rPr lang="sl-SI" sz="1600" dirty="0"/>
              <a:t>vrste nesreč</a:t>
            </a:r>
          </a:p>
          <a:p>
            <a:pPr lvl="0">
              <a:buFont typeface="Arial" panose="020B0604020202020204" pitchFamily="34" charset="0"/>
              <a:buChar char="•"/>
            </a:pPr>
            <a:r>
              <a:rPr lang="sl-SI" sz="1600" dirty="0"/>
              <a:t>ukrepe ob nesrečah</a:t>
            </a:r>
          </a:p>
          <a:p>
            <a:pPr lvl="0">
              <a:buFont typeface="Arial" panose="020B0604020202020204" pitchFamily="34" charset="0"/>
              <a:buChar char="•"/>
            </a:pPr>
            <a:r>
              <a:rPr lang="sl-SI" sz="1600" dirty="0"/>
              <a:t>osnove prve pomoči</a:t>
            </a:r>
          </a:p>
          <a:p>
            <a:pPr lvl="0">
              <a:buFont typeface="Arial" panose="020B0604020202020204" pitchFamily="34" charset="0"/>
              <a:buChar char="•"/>
            </a:pPr>
            <a:r>
              <a:rPr lang="sl-SI" sz="1600" dirty="0"/>
              <a:t>opremo za reševanje</a:t>
            </a:r>
          </a:p>
          <a:p>
            <a:pPr lvl="0">
              <a:buFont typeface="Arial" panose="020B0604020202020204" pitchFamily="34" charset="0"/>
              <a:buChar char="•"/>
            </a:pPr>
            <a:r>
              <a:rPr lang="sl-SI" sz="1600" dirty="0"/>
              <a:t>sile v sistemu zaščite in reševanja, torej gasilce, nujno medicinsko pomoč, gorsko reševalno službo, jamarsko reševalno službo, policijo, vojsko itd.	</a:t>
            </a:r>
          </a:p>
          <a:p>
            <a:pPr lvl="0">
              <a:buFont typeface="Arial" panose="020B0604020202020204" pitchFamily="34" charset="0"/>
              <a:buChar char="•"/>
            </a:pPr>
            <a:r>
              <a:rPr lang="sl-SI" sz="1600" dirty="0"/>
              <a:t>PRAKTIČNE </a:t>
            </a:r>
            <a:r>
              <a:rPr lang="sl-SI" sz="1600" dirty="0" smtClean="0"/>
              <a:t>VAJE</a:t>
            </a:r>
            <a:r>
              <a:rPr lang="sl-SI" sz="1600" dirty="0"/>
              <a:t>					</a:t>
            </a:r>
            <a:endParaRPr lang="sl-SI" sz="1600" dirty="0" smtClean="0"/>
          </a:p>
          <a:p>
            <a:pPr marL="0" lvl="0" indent="0">
              <a:buNone/>
            </a:pPr>
            <a:endParaRPr lang="sl-SI" sz="1600" i="1" dirty="0"/>
          </a:p>
          <a:p>
            <a:pPr marL="0" lvl="0" indent="0">
              <a:buNone/>
            </a:pPr>
            <a:r>
              <a:rPr lang="sl-SI" sz="1600" i="1" dirty="0" smtClean="0"/>
              <a:t>Vabljeni </a:t>
            </a:r>
            <a:r>
              <a:rPr lang="sl-SI" sz="1600" i="1" dirty="0"/>
              <a:t>k vpisu!</a:t>
            </a:r>
            <a:endParaRPr lang="sl-SI" sz="1600" dirty="0"/>
          </a:p>
          <a:p>
            <a:pPr marL="0" indent="0">
              <a:buNone/>
            </a:pPr>
            <a:endParaRPr lang="sl-SI" sz="1600" dirty="0"/>
          </a:p>
        </p:txBody>
      </p:sp>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41279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6513" y="1482435"/>
            <a:ext cx="9065182" cy="762001"/>
          </a:xfrm>
        </p:spPr>
        <p:style>
          <a:lnRef idx="2">
            <a:schemeClr val="accent5">
              <a:shade val="50000"/>
            </a:schemeClr>
          </a:lnRef>
          <a:fillRef idx="1">
            <a:schemeClr val="accent5"/>
          </a:fillRef>
          <a:effectRef idx="0">
            <a:schemeClr val="accent5"/>
          </a:effectRef>
          <a:fontRef idx="minor">
            <a:schemeClr val="lt1"/>
          </a:fontRef>
        </p:style>
        <p:txBody>
          <a:bodyPr/>
          <a:lstStyle/>
          <a:p>
            <a:r>
              <a:rPr lang="sl-SI" dirty="0" smtClean="0"/>
              <a:t>Seznam ponujeni IP za učence 9. razreda </a:t>
            </a:r>
            <a:endParaRPr lang="sl-SI" dirty="0"/>
          </a:p>
        </p:txBody>
      </p:sp>
      <p:sp>
        <p:nvSpPr>
          <p:cNvPr id="3" name="Označba mesta vsebine 2"/>
          <p:cNvSpPr>
            <a:spLocks noGrp="1"/>
          </p:cNvSpPr>
          <p:nvPr>
            <p:ph idx="1"/>
          </p:nvPr>
        </p:nvSpPr>
        <p:spPr>
          <a:xfrm>
            <a:off x="677334" y="2867172"/>
            <a:ext cx="7834899" cy="2694044"/>
          </a:xfrm>
        </p:spPr>
        <p:txBody>
          <a:bodyPr numCol="2">
            <a:normAutofit/>
          </a:bodyPr>
          <a:lstStyle/>
          <a:p>
            <a:r>
              <a:rPr lang="sl-SI" dirty="0" smtClean="0">
                <a:hlinkClick r:id="rId2" action="ppaction://hlinksldjump"/>
              </a:rPr>
              <a:t>Ansambelska igra </a:t>
            </a:r>
            <a:endParaRPr lang="sl-SI" dirty="0" smtClean="0"/>
          </a:p>
          <a:p>
            <a:r>
              <a:rPr lang="sl-SI" dirty="0">
                <a:hlinkClick r:id="rId3" action="ppaction://hlinksldjump"/>
              </a:rPr>
              <a:t>Izbirni šport gimnastika</a:t>
            </a:r>
            <a:endParaRPr lang="sl-SI" dirty="0"/>
          </a:p>
          <a:p>
            <a:r>
              <a:rPr lang="sl-SI" dirty="0" smtClean="0">
                <a:hlinkClick r:id="rId4" action="ppaction://hlinksldjump"/>
              </a:rPr>
              <a:t>Izbirni </a:t>
            </a:r>
            <a:r>
              <a:rPr lang="sl-SI" dirty="0">
                <a:hlinkClick r:id="rId4" action="ppaction://hlinksldjump"/>
              </a:rPr>
              <a:t>šport </a:t>
            </a:r>
            <a:r>
              <a:rPr lang="sl-SI" dirty="0" smtClean="0">
                <a:hlinkClick r:id="rId4" action="ppaction://hlinksldjump"/>
              </a:rPr>
              <a:t>košarka</a:t>
            </a:r>
            <a:endParaRPr lang="sl-SI" dirty="0" smtClean="0"/>
          </a:p>
          <a:p>
            <a:r>
              <a:rPr lang="sl-SI" dirty="0">
                <a:hlinkClick r:id="rId5" action="ppaction://hlinksldjump"/>
              </a:rPr>
              <a:t>Izbirni šport nogomet </a:t>
            </a:r>
            <a:endParaRPr lang="sl-SI" dirty="0"/>
          </a:p>
          <a:p>
            <a:r>
              <a:rPr lang="sl-SI" dirty="0" smtClean="0">
                <a:hlinkClick r:id="rId6" action="ppaction://hlinksldjump"/>
              </a:rPr>
              <a:t>Izbirni šport odbojka</a:t>
            </a:r>
            <a:endParaRPr lang="sl-SI" dirty="0" smtClean="0"/>
          </a:p>
          <a:p>
            <a:r>
              <a:rPr lang="sl-SI" dirty="0" smtClean="0">
                <a:hlinkClick r:id="rId7" action="ppaction://hlinksldjump"/>
              </a:rPr>
              <a:t>Likovno </a:t>
            </a:r>
            <a:r>
              <a:rPr lang="sl-SI" dirty="0">
                <a:hlinkClick r:id="rId7" action="ppaction://hlinksldjump"/>
              </a:rPr>
              <a:t>snovanje </a:t>
            </a:r>
            <a:endParaRPr lang="sl-SI" dirty="0" smtClean="0"/>
          </a:p>
          <a:p>
            <a:r>
              <a:rPr lang="sl-SI" dirty="0" smtClean="0">
                <a:hlinkClick r:id="rId8" action="ppaction://hlinksldjump"/>
              </a:rPr>
              <a:t>Nemščina</a:t>
            </a:r>
            <a:endParaRPr lang="sl-SI" dirty="0"/>
          </a:p>
          <a:p>
            <a:r>
              <a:rPr lang="sl-SI" dirty="0" smtClean="0">
                <a:hlinkClick r:id="rId9" action="ppaction://hlinksldjump"/>
              </a:rPr>
              <a:t>Računalniška omrežja </a:t>
            </a:r>
            <a:endParaRPr lang="sl-SI" dirty="0" smtClean="0"/>
          </a:p>
          <a:p>
            <a:r>
              <a:rPr lang="sl-SI" dirty="0">
                <a:hlinkClick r:id="rId10" action="ppaction://hlinksldjump"/>
              </a:rPr>
              <a:t>Radio </a:t>
            </a:r>
            <a:endParaRPr lang="sl-SI" dirty="0"/>
          </a:p>
          <a:p>
            <a:r>
              <a:rPr lang="sl-SI" dirty="0" smtClean="0">
                <a:hlinkClick r:id="rId11" action="ppaction://hlinksldjump"/>
              </a:rPr>
              <a:t>Retorika</a:t>
            </a:r>
            <a:endParaRPr lang="sl-SI" dirty="0" smtClean="0"/>
          </a:p>
          <a:p>
            <a:r>
              <a:rPr lang="sl-SI" dirty="0">
                <a:hlinkClick r:id="rId12" action="ppaction://hlinksldjump"/>
              </a:rPr>
              <a:t>Risanje v geometriji in tehniki </a:t>
            </a:r>
            <a:endParaRPr lang="sl-SI" dirty="0" smtClean="0"/>
          </a:p>
          <a:p>
            <a:r>
              <a:rPr lang="sl-SI" dirty="0" smtClean="0">
                <a:hlinkClick r:id="rId13" action="ppaction://hlinksldjump"/>
              </a:rPr>
              <a:t>Šolsko novinarstvo</a:t>
            </a:r>
            <a:endParaRPr lang="sl-SI" dirty="0" smtClean="0"/>
          </a:p>
        </p:txBody>
      </p:sp>
      <p:sp>
        <p:nvSpPr>
          <p:cNvPr id="4" name="Interaktivni gumb: Domača stran 3">
            <a:hlinkClick r:id="rId14" action="ppaction://hlinksldjump" highlightClick="1"/>
          </p:cNvPr>
          <p:cNvSpPr/>
          <p:nvPr/>
        </p:nvSpPr>
        <p:spPr>
          <a:xfrm>
            <a:off x="8112034" y="5747657"/>
            <a:ext cx="757646" cy="64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60550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4453" y="1216428"/>
            <a:ext cx="9065182" cy="762001"/>
          </a:xfrm>
        </p:spPr>
        <p:style>
          <a:lnRef idx="2">
            <a:schemeClr val="accent3">
              <a:shade val="50000"/>
            </a:schemeClr>
          </a:lnRef>
          <a:fillRef idx="1">
            <a:schemeClr val="accent3"/>
          </a:fillRef>
          <a:effectRef idx="0">
            <a:schemeClr val="accent3"/>
          </a:effectRef>
          <a:fontRef idx="minor">
            <a:schemeClr val="lt1"/>
          </a:fontRef>
        </p:style>
        <p:txBody>
          <a:bodyPr/>
          <a:lstStyle/>
          <a:p>
            <a:r>
              <a:rPr lang="sl-SI" dirty="0" smtClean="0"/>
              <a:t>Seznam ponujeni IP za učence 7. razreda </a:t>
            </a:r>
            <a:endParaRPr lang="sl-SI" dirty="0"/>
          </a:p>
        </p:txBody>
      </p:sp>
      <p:sp>
        <p:nvSpPr>
          <p:cNvPr id="4" name="Označba mesta vsebine 2"/>
          <p:cNvSpPr>
            <a:spLocks noGrp="1"/>
          </p:cNvSpPr>
          <p:nvPr>
            <p:ph idx="1"/>
          </p:nvPr>
        </p:nvSpPr>
        <p:spPr>
          <a:xfrm>
            <a:off x="619144" y="2676698"/>
            <a:ext cx="9065182" cy="2593570"/>
          </a:xfrm>
        </p:spPr>
        <p:txBody>
          <a:bodyPr numCol="2">
            <a:normAutofit fontScale="92500" lnSpcReduction="10000"/>
          </a:bodyPr>
          <a:lstStyle/>
          <a:p>
            <a:r>
              <a:rPr lang="sl-SI" dirty="0" smtClean="0">
                <a:hlinkClick r:id="rId2" action="ppaction://hlinksldjump"/>
              </a:rPr>
              <a:t>Ansambelska igra </a:t>
            </a:r>
            <a:endParaRPr lang="sl-SI" dirty="0" smtClean="0"/>
          </a:p>
          <a:p>
            <a:r>
              <a:rPr lang="sl-SI" dirty="0">
                <a:hlinkClick r:id="rId3" action="ppaction://hlinksldjump"/>
              </a:rPr>
              <a:t>Filmska vzgoja </a:t>
            </a:r>
            <a:endParaRPr lang="sl-SI" dirty="0"/>
          </a:p>
          <a:p>
            <a:r>
              <a:rPr lang="sl-SI" dirty="0" smtClean="0">
                <a:hlinkClick r:id="rId4" action="ppaction://hlinksldjump"/>
              </a:rPr>
              <a:t>Francoščina</a:t>
            </a:r>
            <a:endParaRPr lang="sl-SI" dirty="0" smtClean="0"/>
          </a:p>
          <a:p>
            <a:r>
              <a:rPr lang="sl-SI" dirty="0" smtClean="0">
                <a:hlinkClick r:id="rId5" action="ppaction://hlinksldjump"/>
              </a:rPr>
              <a:t>Klekljanje</a:t>
            </a:r>
            <a:endParaRPr lang="sl-SI" dirty="0"/>
          </a:p>
          <a:p>
            <a:r>
              <a:rPr lang="sl-SI" dirty="0" smtClean="0">
                <a:hlinkClick r:id="rId6" action="ppaction://hlinksldjump"/>
              </a:rPr>
              <a:t>Likovno </a:t>
            </a:r>
            <a:r>
              <a:rPr lang="sl-SI" dirty="0">
                <a:hlinkClick r:id="rId6" action="ppaction://hlinksldjump"/>
              </a:rPr>
              <a:t>snovanje </a:t>
            </a:r>
            <a:endParaRPr lang="sl-SI" dirty="0" smtClean="0"/>
          </a:p>
          <a:p>
            <a:r>
              <a:rPr lang="sl-SI" dirty="0" smtClean="0">
                <a:hlinkClick r:id="rId7" action="ppaction://hlinksldjump"/>
              </a:rPr>
              <a:t>Nemščina</a:t>
            </a:r>
            <a:endParaRPr lang="sl-SI" dirty="0" smtClean="0"/>
          </a:p>
          <a:p>
            <a:r>
              <a:rPr lang="sl-SI" dirty="0" smtClean="0">
                <a:hlinkClick r:id="rId8" action="ppaction://hlinksldjump"/>
              </a:rPr>
              <a:t>Obdelava gradiv les</a:t>
            </a:r>
            <a:endParaRPr lang="sl-SI" dirty="0" smtClean="0"/>
          </a:p>
          <a:p>
            <a:r>
              <a:rPr lang="sl-SI" dirty="0" smtClean="0">
                <a:hlinkClick r:id="rId9" action="ppaction://hlinksldjump"/>
              </a:rPr>
              <a:t>Radio </a:t>
            </a:r>
            <a:endParaRPr lang="sl-SI" dirty="0" smtClean="0"/>
          </a:p>
          <a:p>
            <a:r>
              <a:rPr lang="sl-SI" dirty="0" smtClean="0">
                <a:hlinkClick r:id="rId10" action="ppaction://hlinksldjump"/>
              </a:rPr>
              <a:t>Sodobna priprava hrane</a:t>
            </a:r>
            <a:endParaRPr lang="sl-SI" dirty="0" smtClean="0"/>
          </a:p>
          <a:p>
            <a:r>
              <a:rPr lang="sl-SI" dirty="0" smtClean="0">
                <a:hlinkClick r:id="rId11" action="ppaction://hlinksldjump"/>
              </a:rPr>
              <a:t>Sonce, Luna, Zemlja</a:t>
            </a:r>
            <a:endParaRPr lang="sl-SI" dirty="0" smtClean="0"/>
          </a:p>
          <a:p>
            <a:r>
              <a:rPr lang="sl-SI" dirty="0" smtClean="0">
                <a:hlinkClick r:id="rId12" action="ppaction://hlinksldjump"/>
              </a:rPr>
              <a:t>Šolsko novinarstvo</a:t>
            </a:r>
            <a:endParaRPr lang="sl-SI" dirty="0" smtClean="0"/>
          </a:p>
          <a:p>
            <a:r>
              <a:rPr lang="sl-SI" dirty="0">
                <a:hlinkClick r:id="rId13" action="ppaction://hlinksldjump"/>
              </a:rPr>
              <a:t>Šport gimnastika</a:t>
            </a:r>
            <a:endParaRPr lang="sl-SI" dirty="0"/>
          </a:p>
          <a:p>
            <a:r>
              <a:rPr lang="sl-SI" dirty="0" smtClean="0">
                <a:hlinkClick r:id="rId14" action="ppaction://hlinksldjump"/>
              </a:rPr>
              <a:t>Šport za sprostitev</a:t>
            </a:r>
            <a:endParaRPr lang="sl-SI" dirty="0" smtClean="0"/>
          </a:p>
          <a:p>
            <a:r>
              <a:rPr lang="sl-SI" dirty="0">
                <a:hlinkClick r:id="rId15" action="ppaction://hlinksldjump"/>
              </a:rPr>
              <a:t>Urejanje </a:t>
            </a:r>
            <a:r>
              <a:rPr lang="sl-SI" dirty="0" smtClean="0">
                <a:hlinkClick r:id="rId15" action="ppaction://hlinksldjump"/>
              </a:rPr>
              <a:t>besedil</a:t>
            </a:r>
            <a:endParaRPr lang="sl-SI" dirty="0"/>
          </a:p>
        </p:txBody>
      </p:sp>
      <p:sp>
        <p:nvSpPr>
          <p:cNvPr id="3" name="Interaktivni gumb: Domača stran 2">
            <a:hlinkClick r:id="rId16" action="ppaction://hlinksldjump" highlightClick="1"/>
          </p:cNvPr>
          <p:cNvSpPr/>
          <p:nvPr/>
        </p:nvSpPr>
        <p:spPr>
          <a:xfrm>
            <a:off x="8112034" y="5747657"/>
            <a:ext cx="757646" cy="64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51287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Ansambelska igra </a:t>
            </a:r>
          </a:p>
        </p:txBody>
      </p:sp>
      <p:sp>
        <p:nvSpPr>
          <p:cNvPr id="3" name="Označba mesta vsebine 2"/>
          <p:cNvSpPr>
            <a:spLocks noGrp="1"/>
          </p:cNvSpPr>
          <p:nvPr>
            <p:ph idx="1"/>
          </p:nvPr>
        </p:nvSpPr>
        <p:spPr>
          <a:xfrm>
            <a:off x="374073" y="1571105"/>
            <a:ext cx="8899929" cy="4962700"/>
          </a:xfrm>
        </p:spPr>
        <p:txBody>
          <a:bodyPr>
            <a:normAutofit fontScale="62500" lnSpcReduction="20000"/>
          </a:bodyPr>
          <a:lstStyle/>
          <a:p>
            <a:pPr marL="0" indent="0">
              <a:buNone/>
            </a:pPr>
            <a:r>
              <a:rPr lang="sl-SI" b="1" dirty="0"/>
              <a:t>Pri tem predmetu je poudarek na praktičnem delu: petju in igranju na inštrumente. </a:t>
            </a:r>
            <a:endParaRPr lang="sl-SI" dirty="0"/>
          </a:p>
          <a:p>
            <a:pPr marL="0" indent="0">
              <a:buNone/>
            </a:pPr>
            <a:r>
              <a:rPr lang="sl-SI" b="1" dirty="0"/>
              <a:t>NAČIN IZVAJANJA</a:t>
            </a:r>
            <a:r>
              <a:rPr lang="sl-SI" dirty="0"/>
              <a:t>: 35 ur (možnost termina enkrat na mesec – 4 h v popoldanskem času)</a:t>
            </a:r>
          </a:p>
          <a:p>
            <a:pPr marL="0" indent="0">
              <a:buNone/>
            </a:pPr>
            <a:r>
              <a:rPr lang="sl-SI" b="1" dirty="0"/>
              <a:t>KOMU JE NAMENJEN</a:t>
            </a:r>
            <a:r>
              <a:rPr lang="sl-SI" dirty="0"/>
              <a:t>: učencem 7., 8. in </a:t>
            </a:r>
            <a:r>
              <a:rPr lang="sl-SI" dirty="0" smtClean="0"/>
              <a:t>9.razreda</a:t>
            </a:r>
          </a:p>
          <a:p>
            <a:pPr marL="0" indent="0">
              <a:buNone/>
            </a:pPr>
            <a:endParaRPr lang="sl-SI" dirty="0"/>
          </a:p>
          <a:p>
            <a:pPr marL="0" indent="0">
              <a:buNone/>
            </a:pPr>
            <a:r>
              <a:rPr lang="sl-SI" b="1" dirty="0"/>
              <a:t>PREDSTAVITEV</a:t>
            </a:r>
            <a:r>
              <a:rPr lang="sl-SI" dirty="0"/>
              <a:t>:</a:t>
            </a:r>
          </a:p>
          <a:p>
            <a:pPr marL="0" indent="0">
              <a:buNone/>
            </a:pPr>
            <a:r>
              <a:rPr lang="sl-SI" dirty="0"/>
              <a:t>Učenci bodo pri praktičnem delu spoznali različne inštrumente in načine igranja nanje. Naučili se bodo pravilne tehnike igranja in razvijali odgovornost za skupno sodelovanje. Naučili se bodo vrednotiti svoje dosežke in spoznali pomen sproščanja ob glasbi.</a:t>
            </a:r>
          </a:p>
          <a:p>
            <a:pPr marL="0" indent="0">
              <a:buNone/>
            </a:pPr>
            <a:r>
              <a:rPr lang="sl-SI" dirty="0"/>
              <a:t>Poustvarjali bodo vokalne, inštrumentalne ter vokalno-inštrumentalne vsebine, spoznavali različne izvajalske sestave ter se navajali na samostojno orientacijo v partiturah in lastnih notnih zapisih.</a:t>
            </a:r>
          </a:p>
          <a:p>
            <a:pPr marL="0" indent="0">
              <a:buNone/>
            </a:pPr>
            <a:r>
              <a:rPr lang="sl-SI" dirty="0"/>
              <a:t>Izražali bodo svojo ustvarjalnost, se preizkusili v skladanju in oblikovanju lastne spremljave, kreirali končni izdelek ter svoje dosežke predstavili z izvajanjem v razredu in javno.</a:t>
            </a:r>
          </a:p>
          <a:p>
            <a:pPr marL="0" indent="0">
              <a:buNone/>
            </a:pPr>
            <a:r>
              <a:rPr lang="sl-SI" dirty="0"/>
              <a:t> </a:t>
            </a:r>
          </a:p>
          <a:p>
            <a:pPr marL="0" indent="0">
              <a:buNone/>
            </a:pPr>
            <a:r>
              <a:rPr lang="sl-SI" b="1" dirty="0"/>
              <a:t>OCENJEVANJE:</a:t>
            </a:r>
            <a:endParaRPr lang="sl-SI" dirty="0"/>
          </a:p>
          <a:p>
            <a:pPr marL="0" indent="0">
              <a:buNone/>
            </a:pPr>
            <a:r>
              <a:rPr lang="sl-SI" dirty="0"/>
              <a:t>Oceno bodo pridobili iz praktičnega dela, kjer bodo morali pokazati tudi razumevanje nekaterih glasbenih izrazov, pojmov in obvladanje osnovne orientacije v glasbenem zapisu. </a:t>
            </a:r>
          </a:p>
          <a:p>
            <a:pPr marL="0" indent="0">
              <a:buNone/>
            </a:pPr>
            <a:r>
              <a:rPr lang="sl-SI" dirty="0"/>
              <a:t> </a:t>
            </a:r>
          </a:p>
          <a:p>
            <a:pPr marL="0" indent="0">
              <a:buNone/>
            </a:pPr>
            <a:r>
              <a:rPr lang="sl-SI" b="1" dirty="0"/>
              <a:t>STROŠKI: </a:t>
            </a:r>
            <a:endParaRPr lang="sl-SI" dirty="0"/>
          </a:p>
          <a:p>
            <a:pPr marL="0" lvl="0" indent="0">
              <a:buNone/>
            </a:pPr>
            <a:r>
              <a:rPr lang="sl-SI" dirty="0"/>
              <a:t>Obisk koncerta. (vstopnina pribl. 10 €  + prevoz) </a:t>
            </a:r>
          </a:p>
          <a:p>
            <a:pPr marL="0" indent="0">
              <a:buNone/>
            </a:pPr>
            <a:r>
              <a:rPr lang="sl-SI" dirty="0"/>
              <a:t>K izbirnemu predmetu so vabljeni učenci, ki radi ustvarjajo glasbo in si želijo pridobiti novega znanja ter izkušenj. (Obiskovanje glasbene šole NI pogoj za prijavo k izbirnemu predmetu.)</a:t>
            </a:r>
          </a:p>
          <a:p>
            <a:pPr marL="0" indent="0">
              <a:buNone/>
            </a:pPr>
            <a:endParaRPr lang="sl-SI" dirty="0"/>
          </a:p>
        </p:txBody>
      </p:sp>
      <p:pic>
        <p:nvPicPr>
          <p:cNvPr id="4" name="Slika 3"/>
          <p:cNvPicPr/>
          <p:nvPr/>
        </p:nvPicPr>
        <p:blipFill rotWithShape="1">
          <a:blip r:embed="rId2"/>
          <a:srcRect l="30952" t="29630" r="50926" b="38625"/>
          <a:stretch/>
        </p:blipFill>
        <p:spPr bwMode="auto">
          <a:xfrm>
            <a:off x="6416386" y="351803"/>
            <a:ext cx="2636173" cy="2438603"/>
          </a:xfrm>
          <a:prstGeom prst="rect">
            <a:avLst/>
          </a:prstGeom>
          <a:ln>
            <a:noFill/>
          </a:ln>
          <a:extLst>
            <a:ext uri="{53640926-AAD7-44D8-BBD7-CCE9431645EC}">
              <a14:shadowObscured xmlns:a14="http://schemas.microsoft.com/office/drawing/2010/main"/>
            </a:ext>
          </a:extLst>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17107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Izbirni </a:t>
            </a:r>
            <a:r>
              <a:rPr lang="sl-SI" dirty="0"/>
              <a:t>šport </a:t>
            </a:r>
            <a:r>
              <a:rPr lang="sl-SI" dirty="0" smtClean="0"/>
              <a:t>gimnastika</a:t>
            </a:r>
            <a:endParaRPr lang="sl-SI" dirty="0"/>
          </a:p>
        </p:txBody>
      </p:sp>
      <p:sp>
        <p:nvSpPr>
          <p:cNvPr id="3" name="Označba mesta vsebine 2"/>
          <p:cNvSpPr>
            <a:spLocks noGrp="1"/>
          </p:cNvSpPr>
          <p:nvPr>
            <p:ph idx="1"/>
          </p:nvPr>
        </p:nvSpPr>
        <p:spPr>
          <a:xfrm>
            <a:off x="486141" y="2017990"/>
            <a:ext cx="5191451" cy="3226058"/>
          </a:xfrm>
        </p:spPr>
        <p:txBody>
          <a:bodyPr>
            <a:normAutofit/>
          </a:bodyPr>
          <a:lstStyle/>
          <a:p>
            <a:pPr marL="0" indent="0">
              <a:buNone/>
            </a:pPr>
            <a:r>
              <a:rPr lang="sl-SI" sz="1400" dirty="0" smtClean="0"/>
              <a:t>Športna </a:t>
            </a:r>
            <a:r>
              <a:rPr lang="sl-SI" sz="1400" dirty="0"/>
              <a:t>gimnastika pomaga pri vsestranskem razvoju. Na urah bomo nadgradili osnovne gimnastične elemente, premagovali orodja kot ovire, se spoznali s prvinami akrobatike in skoki na mali prožni ponjavi. Ure so ciljno naravnane ter zadovoljujejo potrebe po gibanju, razvijajo koordinacijo gibanja z izvajanjem naravnih oblik gibanja, temeljijo na vzgoji in socializaciji ter služijo tudi kot razvedrilo.</a:t>
            </a:r>
          </a:p>
          <a:p>
            <a:pPr marL="0" indent="0">
              <a:buNone/>
            </a:pPr>
            <a:r>
              <a:rPr lang="sl-SI" sz="1400" dirty="0"/>
              <a:t>Za učence in učenke od 7. do 9. razreda</a:t>
            </a:r>
            <a:r>
              <a:rPr lang="sl-SI" sz="1400" dirty="0" smtClean="0"/>
              <a:t>.</a:t>
            </a:r>
            <a:endParaRPr lang="sl-SI" sz="1400" dirty="0"/>
          </a:p>
        </p:txBody>
      </p:sp>
      <p:pic>
        <p:nvPicPr>
          <p:cNvPr id="4" name="Slika 3"/>
          <p:cNvPicPr/>
          <p:nvPr/>
        </p:nvPicPr>
        <p:blipFill>
          <a:blip r:embed="rId2" cstate="print">
            <a:extLst>
              <a:ext uri="{28A0092B-C50C-407E-A947-70E740481C1C}">
                <a14:useLocalDpi xmlns:a14="http://schemas.microsoft.com/office/drawing/2010/main" val="0"/>
              </a:ext>
            </a:extLst>
          </a:blip>
          <a:stretch>
            <a:fillRect/>
          </a:stretch>
        </p:blipFill>
        <p:spPr>
          <a:xfrm>
            <a:off x="6312650" y="1593907"/>
            <a:ext cx="2526030" cy="2223770"/>
          </a:xfrm>
          <a:prstGeom prst="rect">
            <a:avLst/>
          </a:prstGeom>
        </p:spPr>
      </p:pic>
      <p:pic>
        <p:nvPicPr>
          <p:cNvPr id="5" name="Slika 4"/>
          <p:cNvPicPr/>
          <p:nvPr/>
        </p:nvPicPr>
        <p:blipFill>
          <a:blip r:embed="rId3" cstate="print">
            <a:extLst>
              <a:ext uri="{28A0092B-C50C-407E-A947-70E740481C1C}">
                <a14:useLocalDpi xmlns:a14="http://schemas.microsoft.com/office/drawing/2010/main" val="0"/>
              </a:ext>
            </a:extLst>
          </a:blip>
          <a:stretch>
            <a:fillRect/>
          </a:stretch>
        </p:blipFill>
        <p:spPr>
          <a:xfrm>
            <a:off x="4084550" y="4085879"/>
            <a:ext cx="2992120" cy="2244090"/>
          </a:xfrm>
          <a:prstGeom prst="rect">
            <a:avLst/>
          </a:prstGeom>
        </p:spPr>
      </p:pic>
      <p:sp>
        <p:nvSpPr>
          <p:cNvPr id="6" name="Interaktivni gumb: Začetek 5">
            <a:hlinkClick r:id="rId4"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37624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Izbirni šport košarka</a:t>
            </a:r>
            <a:endParaRPr lang="sl-SI" dirty="0"/>
          </a:p>
        </p:txBody>
      </p:sp>
      <p:sp>
        <p:nvSpPr>
          <p:cNvPr id="3" name="Označba mesta vsebine 2"/>
          <p:cNvSpPr>
            <a:spLocks noGrp="1"/>
          </p:cNvSpPr>
          <p:nvPr>
            <p:ph idx="1"/>
          </p:nvPr>
        </p:nvSpPr>
        <p:spPr>
          <a:xfrm>
            <a:off x="677334" y="2160589"/>
            <a:ext cx="8596668" cy="4553720"/>
          </a:xfrm>
        </p:spPr>
        <p:txBody>
          <a:bodyPr>
            <a:normAutofit fontScale="85000" lnSpcReduction="20000"/>
          </a:bodyPr>
          <a:lstStyle/>
          <a:p>
            <a:pPr marL="0" indent="0">
              <a:lnSpc>
                <a:spcPct val="120000"/>
              </a:lnSpc>
              <a:buNone/>
            </a:pPr>
            <a:r>
              <a:rPr lang="sl-SI" dirty="0" smtClean="0"/>
              <a:t>Predmet </a:t>
            </a:r>
            <a:r>
              <a:rPr lang="sl-SI" dirty="0"/>
              <a:t>se bo izvajal enkrat tedensko preduro ali 6. oz. 7. uro. Namenjen je tako fantom kot puncam.</a:t>
            </a:r>
          </a:p>
          <a:p>
            <a:pPr marL="0" indent="0">
              <a:lnSpc>
                <a:spcPct val="120000"/>
              </a:lnSpc>
              <a:buNone/>
            </a:pPr>
            <a:r>
              <a:rPr lang="sl-SI" dirty="0"/>
              <a:t>Učenci in učenke bodo spoznali osnove, ki so potrebne za igranje košarke. Naučili se bodo osnovnih košarkarskih pravil ter osnovne tehnične elemente (vodenja, podaje, lovljenje, meti na koš).</a:t>
            </a:r>
          </a:p>
          <a:p>
            <a:pPr marL="0" indent="0">
              <a:lnSpc>
                <a:spcPct val="120000"/>
              </a:lnSpc>
              <a:buNone/>
            </a:pPr>
            <a:r>
              <a:rPr lang="sl-SI" dirty="0"/>
              <a:t>Košarka je eden najbolj kompleksnih športov, tako da bodo učenci zagotovo pridobili veliko novega znanja, ki jim bo omogočal, da v igri uživajo.</a:t>
            </a:r>
          </a:p>
          <a:p>
            <a:pPr marL="0" indent="0">
              <a:lnSpc>
                <a:spcPct val="120000"/>
              </a:lnSpc>
              <a:buNone/>
            </a:pPr>
            <a:r>
              <a:rPr lang="sl-SI" dirty="0"/>
              <a:t>Spoznali se bodo tudi z osnovnimi taktičnimi elementi, ki so sestavni del košarkarske igre (odkrivanja, vtekanja, križanja, skok, blokade).</a:t>
            </a:r>
          </a:p>
          <a:p>
            <a:pPr marL="0" indent="0">
              <a:lnSpc>
                <a:spcPct val="120000"/>
              </a:lnSpc>
              <a:buNone/>
            </a:pPr>
            <a:r>
              <a:rPr lang="sl-SI" dirty="0"/>
              <a:t>Kot dodatna vsebina bo vključen tudi ogled košarkarske tekme v Stožicah (strošek za prevoz pribl. 5 EUR).</a:t>
            </a:r>
          </a:p>
          <a:p>
            <a:pPr marL="0" indent="0">
              <a:lnSpc>
                <a:spcPct val="120000"/>
              </a:lnSpc>
              <a:buNone/>
            </a:pPr>
            <a:r>
              <a:rPr lang="sl-SI" dirty="0"/>
              <a:t>Cilji predmeta so nadgraditi tehnična in taktična znanja ter poznavanja in spoštovanja pravil košarkarske igre. Skozi igro bomo pri  učencih in učenkah spodbujali medsebojno sodelovanje, spoštovanje in zdravo tekmovalnost.</a:t>
            </a:r>
          </a:p>
          <a:p>
            <a:pPr marL="0" indent="0">
              <a:lnSpc>
                <a:spcPct val="120000"/>
              </a:lnSpc>
              <a:buNone/>
            </a:pPr>
            <a:r>
              <a:rPr lang="sl-SI" dirty="0"/>
              <a:t>Učenci pridobijo ocene iz teoretičnega znanja (pravila) ter tehnično-taktičnega znanja.</a:t>
            </a:r>
          </a:p>
          <a:p>
            <a:pPr marL="0" indent="0">
              <a:lnSpc>
                <a:spcPct val="120000"/>
              </a:lnSpc>
              <a:buNone/>
            </a:pPr>
            <a:endParaRPr lang="sl-SI" dirty="0"/>
          </a:p>
        </p:txBody>
      </p:sp>
      <p:sp>
        <p:nvSpPr>
          <p:cNvPr id="4" name="Interaktivni gumb: Začetek 3">
            <a:hlinkClick r:id="rId2"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80485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9586" y="896982"/>
            <a:ext cx="8596668" cy="1320800"/>
          </a:xfrm>
        </p:spPr>
        <p:txBody>
          <a:bodyPr/>
          <a:lstStyle/>
          <a:p>
            <a:r>
              <a:rPr lang="sl-SI" dirty="0" smtClean="0"/>
              <a:t>Izbirni šport </a:t>
            </a:r>
            <a:r>
              <a:rPr lang="sl-SI" dirty="0"/>
              <a:t>nogomet </a:t>
            </a:r>
          </a:p>
        </p:txBody>
      </p:sp>
      <p:sp>
        <p:nvSpPr>
          <p:cNvPr id="3" name="Označba mesta vsebine 2"/>
          <p:cNvSpPr>
            <a:spLocks noGrp="1"/>
          </p:cNvSpPr>
          <p:nvPr>
            <p:ph idx="1"/>
          </p:nvPr>
        </p:nvSpPr>
        <p:spPr>
          <a:xfrm>
            <a:off x="860214" y="2330407"/>
            <a:ext cx="7460826" cy="2241594"/>
          </a:xfrm>
        </p:spPr>
        <p:txBody>
          <a:bodyPr/>
          <a:lstStyle/>
          <a:p>
            <a:pPr marL="0" indent="0">
              <a:buNone/>
            </a:pPr>
            <a:r>
              <a:rPr lang="sl-SI" b="1" dirty="0"/>
              <a:t>IŠP Obojka,  IŠP Nogomet:</a:t>
            </a:r>
            <a:r>
              <a:rPr lang="sl-SI" dirty="0"/>
              <a:t> predmeta  potekata  enkrat tedensko pred uro oz. 6. ali 7. šolsko uro. V prvi polovici leta je poudarek na  tehničnih elementih (prav tako ocena), v drugi polovici leta pa  na  taktičnih elementih (prav tako ocena)in igri. K obema predmetoma lahko  pristopijo tako dečki kot deklice.</a:t>
            </a:r>
          </a:p>
          <a:p>
            <a:pPr marL="0" indent="0">
              <a:buNone/>
            </a:pPr>
            <a:endParaRPr lang="sl-SI" dirty="0"/>
          </a:p>
        </p:txBody>
      </p:sp>
      <p:sp>
        <p:nvSpPr>
          <p:cNvPr id="4" name="Interaktivni gumb: Začetek 3">
            <a:hlinkClick r:id="rId2"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498978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334" y="839789"/>
            <a:ext cx="8596668" cy="1320800"/>
          </a:xfrm>
        </p:spPr>
        <p:txBody>
          <a:bodyPr/>
          <a:lstStyle/>
          <a:p>
            <a:r>
              <a:rPr lang="sl-SI" dirty="0"/>
              <a:t>Izbirni </a:t>
            </a:r>
            <a:r>
              <a:rPr lang="sl-SI" dirty="0" smtClean="0"/>
              <a:t>šport odbojka</a:t>
            </a:r>
            <a:endParaRPr lang="sl-SI" dirty="0"/>
          </a:p>
        </p:txBody>
      </p:sp>
      <p:sp>
        <p:nvSpPr>
          <p:cNvPr id="3" name="Označba mesta vsebine 2"/>
          <p:cNvSpPr>
            <a:spLocks noGrp="1"/>
          </p:cNvSpPr>
          <p:nvPr>
            <p:ph idx="1"/>
          </p:nvPr>
        </p:nvSpPr>
        <p:spPr>
          <a:xfrm>
            <a:off x="677334" y="2160589"/>
            <a:ext cx="6415797" cy="2777171"/>
          </a:xfrm>
        </p:spPr>
        <p:txBody>
          <a:bodyPr/>
          <a:lstStyle/>
          <a:p>
            <a:pPr marL="0" indent="0">
              <a:buNone/>
            </a:pPr>
            <a:r>
              <a:rPr lang="sl-SI" b="1" dirty="0"/>
              <a:t>IŠP Obojka,  IŠP Nogomet:</a:t>
            </a:r>
            <a:r>
              <a:rPr lang="sl-SI" dirty="0"/>
              <a:t> predmeta  potekata  enkrat tedensko pred uro oz. 6. ali 7. šolsko uro. V prvi polovici leta je poudarek na  tehničnih elementih (prav tako ocena), v drugi polovici leta pa  na  taktičnih elementih (prav tako ocena)in igri. K obema predmetoma lahko  pristopijo tako dečki kot deklice.</a:t>
            </a:r>
          </a:p>
          <a:p>
            <a:pPr marL="0" indent="0">
              <a:buNone/>
            </a:pPr>
            <a:endParaRPr lang="sl-SI" dirty="0"/>
          </a:p>
        </p:txBody>
      </p:sp>
      <p:sp>
        <p:nvSpPr>
          <p:cNvPr id="4" name="Interaktivni gumb: Začetek 3">
            <a:hlinkClick r:id="rId2"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7015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Likovno snovanje </a:t>
            </a:r>
          </a:p>
        </p:txBody>
      </p:sp>
      <p:sp>
        <p:nvSpPr>
          <p:cNvPr id="3" name="Označba mesta vsebine 2"/>
          <p:cNvSpPr>
            <a:spLocks noGrp="1"/>
          </p:cNvSpPr>
          <p:nvPr>
            <p:ph idx="1"/>
          </p:nvPr>
        </p:nvSpPr>
        <p:spPr>
          <a:xfrm>
            <a:off x="677333" y="1463041"/>
            <a:ext cx="10190963" cy="5081450"/>
          </a:xfrm>
        </p:spPr>
        <p:txBody>
          <a:bodyPr>
            <a:normAutofit fontScale="92500" lnSpcReduction="20000"/>
          </a:bodyPr>
          <a:lstStyle/>
          <a:p>
            <a:pPr marL="0" indent="0">
              <a:buNone/>
            </a:pPr>
            <a:r>
              <a:rPr lang="sl-SI" dirty="0" smtClean="0"/>
              <a:t>Izvaja </a:t>
            </a:r>
            <a:r>
              <a:rPr lang="sl-SI" dirty="0"/>
              <a:t>se po eno uro tedensko, skupaj letno 35 (32) ur.</a:t>
            </a:r>
          </a:p>
          <a:p>
            <a:pPr marL="0" indent="0">
              <a:buNone/>
            </a:pPr>
            <a:r>
              <a:rPr lang="sl-SI" dirty="0"/>
              <a:t> </a:t>
            </a:r>
          </a:p>
          <a:p>
            <a:pPr marL="0" indent="0">
              <a:lnSpc>
                <a:spcPct val="120000"/>
              </a:lnSpc>
              <a:buNone/>
            </a:pPr>
            <a:r>
              <a:rPr lang="sl-SI" dirty="0"/>
              <a:t>S svojimi vzgojno-izobraževalnimi nalogami dopolnjuje vsebine rednega predmeta likovne umetnosti. Likovna umetnost pomaga otroku pri razvoju njegove celotne osebnosti. Vsebine so zasnovane po posameznih likovnih področjih na temeljih likovnega pojmovanja, ki jih učenec nadgrajuje glede na svoje sposobnosti. Učenci praktično in teoretično razvijajo občutljivost likovnega mišljenja, opazovanja, zaznavanja, domišljijo, vizualni spomin in ročne spretnosti na področjih risanja, slikanja in kiparstva.</a:t>
            </a:r>
          </a:p>
          <a:p>
            <a:pPr marL="0" indent="0">
              <a:buNone/>
            </a:pPr>
            <a:r>
              <a:rPr lang="sl-SI" b="1" dirty="0"/>
              <a:t> </a:t>
            </a:r>
            <a:endParaRPr lang="sl-SI" dirty="0"/>
          </a:p>
          <a:p>
            <a:pPr marL="0" indent="0">
              <a:buNone/>
            </a:pPr>
            <a:r>
              <a:rPr lang="sl-SI" b="1" dirty="0"/>
              <a:t>LIKOVNO SNOVANJE III – 9. r. – vsebina:                                            </a:t>
            </a:r>
            <a:endParaRPr lang="sl-SI" dirty="0"/>
          </a:p>
          <a:p>
            <a:endParaRPr lang="sl-SI" dirty="0"/>
          </a:p>
          <a:p>
            <a:pPr marL="0" indent="0">
              <a:buNone/>
            </a:pPr>
            <a:r>
              <a:rPr lang="sl-SI" dirty="0"/>
              <a:t>·         Zlati rez</a:t>
            </a:r>
          </a:p>
          <a:p>
            <a:pPr marL="0" indent="0">
              <a:buNone/>
            </a:pPr>
            <a:r>
              <a:rPr lang="sl-SI" dirty="0"/>
              <a:t>·    </a:t>
            </a:r>
            <a:r>
              <a:rPr lang="sl-SI" dirty="0" smtClean="0"/>
              <a:t>     Obrnjena </a:t>
            </a:r>
            <a:r>
              <a:rPr lang="sl-SI" dirty="0"/>
              <a:t>perspektiva – </a:t>
            </a:r>
            <a:r>
              <a:rPr lang="sl-SI" dirty="0" err="1"/>
              <a:t>aspektiva</a:t>
            </a:r>
            <a:endParaRPr lang="sl-SI" dirty="0"/>
          </a:p>
          <a:p>
            <a:pPr marL="0" indent="0">
              <a:buNone/>
            </a:pPr>
            <a:r>
              <a:rPr lang="sl-SI" dirty="0"/>
              <a:t>·         Kip in ambient</a:t>
            </a:r>
          </a:p>
          <a:p>
            <a:pPr marL="0" indent="0">
              <a:buNone/>
            </a:pPr>
            <a:r>
              <a:rPr lang="sl-SI" dirty="0"/>
              <a:t>·         Načrtovanje prostorskih sprememb v dom. okolju</a:t>
            </a:r>
          </a:p>
          <a:p>
            <a:pPr marL="0" indent="0">
              <a:buNone/>
            </a:pPr>
            <a:r>
              <a:rPr lang="sl-SI" dirty="0"/>
              <a:t>·         Vizualni mediji </a:t>
            </a:r>
          </a:p>
          <a:p>
            <a:pPr marL="0" indent="0">
              <a:buNone/>
            </a:pPr>
            <a:endParaRPr lang="sl-SI" dirty="0"/>
          </a:p>
        </p:txBody>
      </p:sp>
      <p:pic>
        <p:nvPicPr>
          <p:cNvPr id="4" name="Slika 3" descr="http://www.o-razkrizje.ms.edus.si/images/j0237555.gif"/>
          <p:cNvPicPr/>
          <p:nvPr/>
        </p:nvPicPr>
        <p:blipFill>
          <a:blip r:embed="rId2" cstate="print"/>
          <a:srcRect/>
          <a:stretch>
            <a:fillRect/>
          </a:stretch>
        </p:blipFill>
        <p:spPr bwMode="auto">
          <a:xfrm>
            <a:off x="6035584" y="615316"/>
            <a:ext cx="800100" cy="847725"/>
          </a:xfrm>
          <a:prstGeom prst="rect">
            <a:avLst/>
          </a:prstGeom>
          <a:noFill/>
          <a:ln w="9525">
            <a:noFill/>
            <a:miter lim="800000"/>
            <a:headEnd/>
            <a:tailEnd/>
          </a:ln>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8645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Nemščina</a:t>
            </a:r>
            <a:endParaRPr lang="sl-SI" dirty="0"/>
          </a:p>
        </p:txBody>
      </p:sp>
      <p:sp>
        <p:nvSpPr>
          <p:cNvPr id="8" name="Pravokotnik 7"/>
          <p:cNvSpPr/>
          <p:nvPr/>
        </p:nvSpPr>
        <p:spPr>
          <a:xfrm>
            <a:off x="313113" y="1623522"/>
            <a:ext cx="4923905" cy="1600438"/>
          </a:xfrm>
          <a:prstGeom prst="rect">
            <a:avLst/>
          </a:prstGeom>
        </p:spPr>
        <p:txBody>
          <a:bodyPr wrap="square">
            <a:spAutoFit/>
          </a:bodyPr>
          <a:lstStyle/>
          <a:p>
            <a:pPr>
              <a:spcAft>
                <a:spcPts val="0"/>
              </a:spcAft>
            </a:pPr>
            <a:r>
              <a:rPr lang="sl-SI" b="1" dirty="0">
                <a:ea typeface="Times New Roman" panose="02020603050405020304" pitchFamily="18" charset="0"/>
              </a:rPr>
              <a:t>1</a:t>
            </a:r>
            <a:r>
              <a:rPr lang="sl-SI" sz="1600" b="1" dirty="0">
                <a:latin typeface="+mj-lt"/>
                <a:ea typeface="Times New Roman" panose="02020603050405020304" pitchFamily="18" charset="0"/>
              </a:rPr>
              <a:t>. Prepričan, da ne znaš nič nemško? Poveži!</a:t>
            </a:r>
            <a:endParaRPr lang="sl-SI" sz="1600" dirty="0">
              <a:latin typeface="+mj-lt"/>
              <a:ea typeface="Times New Roman" panose="02020603050405020304" pitchFamily="18" charset="0"/>
            </a:endParaRPr>
          </a:p>
          <a:p>
            <a:pP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lgn="ct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lgn="ct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spcAft>
                <a:spcPts val="0"/>
              </a:spcAft>
            </a:pPr>
            <a:r>
              <a:rPr lang="sl-SI" sz="1600" dirty="0">
                <a:latin typeface="+mj-lt"/>
                <a:ea typeface="Times New Roman" panose="02020603050405020304" pitchFamily="18" charset="0"/>
              </a:rPr>
              <a:t> </a:t>
            </a:r>
          </a:p>
          <a:p>
            <a:pPr>
              <a:spcAft>
                <a:spcPts val="0"/>
              </a:spcAft>
            </a:pPr>
            <a:r>
              <a:rPr lang="sl-SI" sz="1600" dirty="0">
                <a:latin typeface="+mj-lt"/>
                <a:ea typeface="Times New Roman" panose="02020603050405020304" pitchFamily="18" charset="0"/>
              </a:rPr>
              <a:t> </a:t>
            </a:r>
          </a:p>
        </p:txBody>
      </p:sp>
      <p:sp>
        <p:nvSpPr>
          <p:cNvPr id="9" name="PoljeZBesedilom 8"/>
          <p:cNvSpPr txBox="1"/>
          <p:nvPr/>
        </p:nvSpPr>
        <p:spPr>
          <a:xfrm>
            <a:off x="5083079" y="1623522"/>
            <a:ext cx="5906347" cy="2554545"/>
          </a:xfrm>
          <a:prstGeom prst="rect">
            <a:avLst/>
          </a:prstGeom>
          <a:noFill/>
        </p:spPr>
        <p:txBody>
          <a:bodyPr wrap="square" rtlCol="0">
            <a:spAutoFit/>
          </a:bodyPr>
          <a:lstStyle/>
          <a:p>
            <a:pPr>
              <a:spcAft>
                <a:spcPts val="0"/>
              </a:spcAft>
            </a:pPr>
            <a:r>
              <a:rPr lang="sl-SI" sz="1600" b="1" dirty="0">
                <a:ea typeface="Times New Roman" panose="02020603050405020304" pitchFamily="18" charset="0"/>
              </a:rPr>
              <a:t>2. Kaj so lastnosti izbirnega predmeta nemščine?</a:t>
            </a:r>
            <a:endParaRPr lang="sl-SI" sz="1600" dirty="0">
              <a:ea typeface="Times New Roman" panose="02020603050405020304" pitchFamily="18" charset="0"/>
            </a:endParaRPr>
          </a:p>
          <a:p>
            <a:pPr marL="449580">
              <a:spcAft>
                <a:spcPts val="0"/>
              </a:spcAft>
            </a:pPr>
            <a:r>
              <a:rPr lang="sl-SI" sz="1600" dirty="0">
                <a:ea typeface="Times New Roman" panose="02020603050405020304" pitchFamily="18" charset="0"/>
              </a:rPr>
              <a:t>- 	pester in kvaliteten pouk, podprt z avdio in video vsebinami ter 	interaktivno 	tablo</a:t>
            </a:r>
          </a:p>
          <a:p>
            <a:pPr marL="449580">
              <a:spcAft>
                <a:spcPts val="0"/>
              </a:spcAft>
            </a:pPr>
            <a:r>
              <a:rPr lang="sl-SI" sz="1600" dirty="0">
                <a:ea typeface="Times New Roman" panose="02020603050405020304" pitchFamily="18" charset="0"/>
              </a:rPr>
              <a:t>-	povezava z drugimi predmeti (likovna in glasbena umetnost, šport, 	geografija)</a:t>
            </a:r>
          </a:p>
          <a:p>
            <a:pPr indent="449580">
              <a:spcAft>
                <a:spcPts val="0"/>
              </a:spcAft>
            </a:pPr>
            <a:r>
              <a:rPr lang="sl-SI" sz="1600" dirty="0">
                <a:ea typeface="Times New Roman" panose="02020603050405020304" pitchFamily="18" charset="0"/>
              </a:rPr>
              <a:t>- 	spoznavanje kultur Nemčije, Avstrije in Švice</a:t>
            </a:r>
          </a:p>
          <a:p>
            <a:pPr indent="449580">
              <a:spcAft>
                <a:spcPts val="0"/>
              </a:spcAft>
            </a:pPr>
            <a:r>
              <a:rPr lang="sl-SI" sz="1600" dirty="0">
                <a:ea typeface="Times New Roman" panose="02020603050405020304" pitchFamily="18" charset="0"/>
              </a:rPr>
              <a:t>- 	širjenje splošne razgledanosti</a:t>
            </a:r>
          </a:p>
          <a:p>
            <a:pPr indent="449580">
              <a:spcAft>
                <a:spcPts val="0"/>
              </a:spcAft>
            </a:pPr>
            <a:r>
              <a:rPr lang="sl-SI" sz="1600" dirty="0">
                <a:ea typeface="Times New Roman" panose="02020603050405020304" pitchFamily="18" charset="0"/>
              </a:rPr>
              <a:t>- 	dobro vzdušje</a:t>
            </a:r>
          </a:p>
          <a:p>
            <a:pPr indent="449580">
              <a:spcAft>
                <a:spcPts val="0"/>
              </a:spcAft>
            </a:pPr>
            <a:r>
              <a:rPr lang="sl-SI" sz="1600" dirty="0">
                <a:ea typeface="Times New Roman" panose="02020603050405020304" pitchFamily="18" charset="0"/>
              </a:rPr>
              <a:t>- 	2 uri tedensko</a:t>
            </a:r>
          </a:p>
          <a:p>
            <a:pPr indent="449580">
              <a:spcAft>
                <a:spcPts val="0"/>
              </a:spcAft>
            </a:pPr>
            <a:r>
              <a:rPr lang="sl-SI" sz="1600" dirty="0">
                <a:ea typeface="Times New Roman" panose="02020603050405020304" pitchFamily="18" charset="0"/>
              </a:rPr>
              <a:t>- 	</a:t>
            </a:r>
            <a:r>
              <a:rPr lang="sl-SI" sz="1600" b="1" u="sng" dirty="0">
                <a:ea typeface="Times New Roman" panose="02020603050405020304" pitchFamily="18" charset="0"/>
              </a:rPr>
              <a:t>7. – 9. razred</a:t>
            </a:r>
            <a:endParaRPr lang="sl-SI" sz="1600" dirty="0">
              <a:ea typeface="Times New Roman" panose="02020603050405020304" pitchFamily="18" charset="0"/>
            </a:endParaRPr>
          </a:p>
        </p:txBody>
      </p:sp>
      <p:sp>
        <p:nvSpPr>
          <p:cNvPr id="10" name="PoljeZBesedilom 9"/>
          <p:cNvSpPr txBox="1"/>
          <p:nvPr/>
        </p:nvSpPr>
        <p:spPr>
          <a:xfrm>
            <a:off x="2709949" y="5436524"/>
            <a:ext cx="5478087" cy="1200329"/>
          </a:xfrm>
          <a:prstGeom prst="rect">
            <a:avLst/>
          </a:prstGeom>
          <a:noFill/>
        </p:spPr>
        <p:txBody>
          <a:bodyPr wrap="square" rtlCol="0">
            <a:spAutoFit/>
          </a:bodyPr>
          <a:lstStyle/>
          <a:p>
            <a:pPr algn="ctr">
              <a:spcAft>
                <a:spcPts val="0"/>
              </a:spcAft>
            </a:pPr>
            <a:r>
              <a:rPr lang="sl-SI" b="1" dirty="0">
                <a:ea typeface="Times New Roman" panose="02020603050405020304" pitchFamily="18" charset="0"/>
              </a:rPr>
              <a:t>Več jezikov znaš, več veljaš!</a:t>
            </a:r>
            <a:endParaRPr lang="sl-SI" dirty="0">
              <a:ea typeface="Times New Roman" panose="02020603050405020304" pitchFamily="18" charset="0"/>
            </a:endParaRPr>
          </a:p>
          <a:p>
            <a:pPr>
              <a:spcAft>
                <a:spcPts val="0"/>
              </a:spcAft>
            </a:pPr>
            <a:r>
              <a:rPr lang="sl-SI" dirty="0">
                <a:ea typeface="Times New Roman" panose="02020603050405020304" pitchFamily="18" charset="0"/>
              </a:rPr>
              <a:t> </a:t>
            </a:r>
          </a:p>
          <a:p>
            <a:pPr>
              <a:spcAft>
                <a:spcPts val="0"/>
              </a:spcAft>
            </a:pPr>
            <a:r>
              <a:rPr lang="sl-SI" dirty="0">
                <a:ea typeface="Times New Roman" panose="02020603050405020304" pitchFamily="18" charset="0"/>
              </a:rPr>
              <a:t> </a:t>
            </a:r>
          </a:p>
          <a:p>
            <a:pPr algn="ctr">
              <a:spcAft>
                <a:spcPts val="0"/>
              </a:spcAft>
            </a:pPr>
            <a:r>
              <a:rPr lang="sl-SI" dirty="0">
                <a:ea typeface="Times New Roman" panose="02020603050405020304" pitchFamily="18" charset="0"/>
              </a:rPr>
              <a:t>Vabljeni k vpisu!</a:t>
            </a:r>
          </a:p>
        </p:txBody>
      </p:sp>
      <p:pic>
        <p:nvPicPr>
          <p:cNvPr id="2055" name="Picture 7" descr="Nemšč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69" y="2423741"/>
            <a:ext cx="41814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teraktivni gumb: Začetek 6">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97444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Računalniška omrežja </a:t>
            </a:r>
          </a:p>
        </p:txBody>
      </p:sp>
      <p:sp>
        <p:nvSpPr>
          <p:cNvPr id="3" name="Označba mesta vsebine 2"/>
          <p:cNvSpPr>
            <a:spLocks noGrp="1"/>
          </p:cNvSpPr>
          <p:nvPr>
            <p:ph idx="1"/>
          </p:nvPr>
        </p:nvSpPr>
        <p:spPr>
          <a:xfrm>
            <a:off x="559768" y="1742578"/>
            <a:ext cx="6990563" cy="4710473"/>
          </a:xfrm>
        </p:spPr>
        <p:txBody>
          <a:bodyPr/>
          <a:lstStyle/>
          <a:p>
            <a:pPr marL="0" indent="0">
              <a:buNone/>
            </a:pPr>
            <a:r>
              <a:rPr lang="sl-SI" dirty="0" smtClean="0"/>
              <a:t>Predmet se izvaja enkrat na teden. </a:t>
            </a:r>
          </a:p>
          <a:p>
            <a:pPr marL="0" indent="0">
              <a:buNone/>
            </a:pPr>
            <a:r>
              <a:rPr lang="sl-SI" dirty="0" smtClean="0"/>
              <a:t>Vse okoli nas imamo omrežja, ki nas obkrožajo: radijska, električna, komunalna, vodna, računalniška…</a:t>
            </a:r>
          </a:p>
          <a:p>
            <a:pPr marL="0" indent="0">
              <a:buNone/>
            </a:pPr>
            <a:r>
              <a:rPr lang="sl-SI" dirty="0" smtClean="0"/>
              <a:t>Učenci dobro poznajo tudi socialna omrežja. O njih se bomo pogovarjali in izpostavili prednosti in slabosti.</a:t>
            </a:r>
          </a:p>
          <a:p>
            <a:pPr marL="0" indent="0">
              <a:buNone/>
            </a:pPr>
            <a:r>
              <a:rPr lang="sl-SI" dirty="0" smtClean="0"/>
              <a:t>Ponovili bomo osnovo znanje digitalnih kompetenc osnovnošolskega učenca.</a:t>
            </a:r>
          </a:p>
          <a:p>
            <a:pPr marL="0" indent="0">
              <a:buNone/>
            </a:pPr>
            <a:r>
              <a:rPr lang="sl-SI" dirty="0" smtClean="0"/>
              <a:t>Spoznali bomo delovanje in pravila računalniškega omrežja. Se ukvarjali z varnostjo, izrazi, IP številkami, protivirusni programi… </a:t>
            </a:r>
          </a:p>
          <a:p>
            <a:pPr marL="0" indent="0">
              <a:buNone/>
            </a:pPr>
            <a:r>
              <a:rPr lang="sl-SI" dirty="0" smtClean="0"/>
              <a:t>Naredili bomo svojo spleto stran.</a:t>
            </a:r>
          </a:p>
          <a:p>
            <a:pPr marL="0" indent="0">
              <a:buNone/>
            </a:pPr>
            <a:endParaRPr lang="sl-SI" dirty="0"/>
          </a:p>
        </p:txBody>
      </p:sp>
      <p:sp>
        <p:nvSpPr>
          <p:cNvPr id="4" name="Interaktivni gumb: Začetek 3">
            <a:hlinkClick r:id="rId2" action="ppaction://hlinksldjump" highlightClick="1"/>
          </p:cNvPr>
          <p:cNvSpPr/>
          <p:nvPr/>
        </p:nvSpPr>
        <p:spPr>
          <a:xfrm>
            <a:off x="6008915" y="5793921"/>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5" name="Slika 4"/>
          <p:cNvPicPr>
            <a:picLocks noChangeAspect="1"/>
          </p:cNvPicPr>
          <p:nvPr/>
        </p:nvPicPr>
        <p:blipFill>
          <a:blip r:embed="rId3"/>
          <a:stretch>
            <a:fillRect/>
          </a:stretch>
        </p:blipFill>
        <p:spPr>
          <a:xfrm>
            <a:off x="6884126" y="117558"/>
            <a:ext cx="4062548" cy="3250039"/>
          </a:xfrm>
          <a:prstGeom prst="rect">
            <a:avLst/>
          </a:prstGeom>
        </p:spPr>
      </p:pic>
      <p:pic>
        <p:nvPicPr>
          <p:cNvPr id="6" name="Slika 5"/>
          <p:cNvPicPr>
            <a:picLocks noChangeAspect="1"/>
          </p:cNvPicPr>
          <p:nvPr/>
        </p:nvPicPr>
        <p:blipFill>
          <a:blip r:embed="rId4"/>
          <a:stretch>
            <a:fillRect/>
          </a:stretch>
        </p:blipFill>
        <p:spPr>
          <a:xfrm>
            <a:off x="7269480" y="3221769"/>
            <a:ext cx="3768634" cy="3566070"/>
          </a:xfrm>
          <a:prstGeom prst="rect">
            <a:avLst/>
          </a:prstGeom>
        </p:spPr>
      </p:pic>
    </p:spTree>
    <p:extLst>
      <p:ext uri="{BB962C8B-B14F-4D97-AF65-F5344CB8AC3E}">
        <p14:creationId xmlns:p14="http://schemas.microsoft.com/office/powerpoint/2010/main" val="90968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Radio </a:t>
            </a:r>
          </a:p>
        </p:txBody>
      </p:sp>
      <p:sp>
        <p:nvSpPr>
          <p:cNvPr id="3" name="Označba mesta vsebine 2"/>
          <p:cNvSpPr>
            <a:spLocks noGrp="1"/>
          </p:cNvSpPr>
          <p:nvPr>
            <p:ph idx="1"/>
          </p:nvPr>
        </p:nvSpPr>
        <p:spPr>
          <a:xfrm>
            <a:off x="768774" y="2238967"/>
            <a:ext cx="6598677" cy="3299684"/>
          </a:xfrm>
        </p:spPr>
        <p:txBody>
          <a:bodyPr/>
          <a:lstStyle/>
          <a:p>
            <a:pPr marL="0" indent="0">
              <a:buNone/>
            </a:pPr>
            <a:r>
              <a:rPr lang="sl-SI" dirty="0"/>
              <a:t>Radio je izbirni predmet, ki sodi v sklop predmetov vzgoja za medije. Izvaja se v 7., 8. in 9. razredu. </a:t>
            </a:r>
          </a:p>
          <a:p>
            <a:pPr marL="0" indent="0">
              <a:buNone/>
            </a:pPr>
            <a:r>
              <a:rPr lang="sl-SI" dirty="0"/>
              <a:t>Učenci bodo spoznali značilnosti množičnega komuniciranja. Razvili bodo kritičen odnos do množičnih medijev ter spoznali razvoj in nastanek radia. Obiskali bodo radijsko postajo in se seznanili z novinarskim delom ter kodeksom. Tvorili bodo besedila in ustvarjali samostojne radijske oddaje.</a:t>
            </a:r>
          </a:p>
          <a:p>
            <a:pPr marL="0" indent="0">
              <a:buNone/>
            </a:pPr>
            <a:endParaRPr lang="sl-SI" dirty="0"/>
          </a:p>
        </p:txBody>
      </p:sp>
      <p:pic>
        <p:nvPicPr>
          <p:cNvPr id="4" name="Slika 3" descr="Slika, ki vsebuje besede mikrofon, zvočna oprema, zaprt prostor&#10;&#10;Opis je samodejno ustvarjen"/>
          <p:cNvPicPr/>
          <p:nvPr/>
        </p:nvPicPr>
        <p:blipFill>
          <a:blip r:embed="rId2" cstate="print">
            <a:extLst>
              <a:ext uri="{28A0092B-C50C-407E-A947-70E740481C1C}">
                <a14:useLocalDpi xmlns:a14="http://schemas.microsoft.com/office/drawing/2010/main" val="0"/>
              </a:ext>
            </a:extLst>
          </a:blip>
          <a:stretch>
            <a:fillRect/>
          </a:stretch>
        </p:blipFill>
        <p:spPr>
          <a:xfrm>
            <a:off x="7584077" y="1463857"/>
            <a:ext cx="2849880" cy="3800475"/>
          </a:xfrm>
          <a:prstGeom prst="rect">
            <a:avLst/>
          </a:prstGeom>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67535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Retorika</a:t>
            </a:r>
            <a:endParaRPr lang="sl-SI" dirty="0"/>
          </a:p>
        </p:txBody>
      </p:sp>
      <p:sp>
        <p:nvSpPr>
          <p:cNvPr id="3" name="Označba mesta vsebine 2"/>
          <p:cNvSpPr>
            <a:spLocks noGrp="1"/>
          </p:cNvSpPr>
          <p:nvPr>
            <p:ph idx="1"/>
          </p:nvPr>
        </p:nvSpPr>
        <p:spPr>
          <a:xfrm>
            <a:off x="552643" y="1270000"/>
            <a:ext cx="8596668" cy="5371869"/>
          </a:xfrm>
        </p:spPr>
        <p:txBody>
          <a:bodyPr>
            <a:normAutofit fontScale="62500" lnSpcReduction="20000"/>
          </a:bodyPr>
          <a:lstStyle/>
          <a:p>
            <a:pPr marL="0" indent="0">
              <a:buNone/>
            </a:pPr>
            <a:r>
              <a:rPr lang="sl-SI" b="1" dirty="0"/>
              <a:t>Retorika oz. veda o govorništvu</a:t>
            </a:r>
            <a:r>
              <a:rPr lang="sl-SI" dirty="0"/>
              <a:t> je izbirni predmet v 9. razredu (1 ura na teden, skupaj 32 ur).</a:t>
            </a:r>
          </a:p>
          <a:p>
            <a:pPr marL="0" indent="0">
              <a:buNone/>
            </a:pPr>
            <a:r>
              <a:rPr lang="sl-SI" dirty="0"/>
              <a:t>Glavni cilj je naučiti se javno nastopati in izražati svoja stališča ter učinkovito prepričevati in argumentirati svoje mnenje.</a:t>
            </a:r>
          </a:p>
          <a:p>
            <a:pPr marL="0" indent="0">
              <a:buNone/>
            </a:pPr>
            <a:r>
              <a:rPr lang="sl-SI" dirty="0"/>
              <a:t>Nekaj vsebin iz učnega načrta:</a:t>
            </a:r>
          </a:p>
          <a:p>
            <a:pPr lvl="0"/>
            <a:r>
              <a:rPr lang="sl-SI" dirty="0"/>
              <a:t>kaj je </a:t>
            </a:r>
            <a:r>
              <a:rPr lang="sl-SI" dirty="0" smtClean="0"/>
              <a:t>retorika</a:t>
            </a:r>
            <a:r>
              <a:rPr lang="sl-SI" dirty="0"/>
              <a:t> </a:t>
            </a:r>
          </a:p>
          <a:p>
            <a:pPr lvl="0"/>
            <a:r>
              <a:rPr lang="sl-SI" dirty="0"/>
              <a:t>kratka zgodovina retorike</a:t>
            </a:r>
          </a:p>
          <a:p>
            <a:pPr lvl="0"/>
            <a:r>
              <a:rPr lang="sl-SI" dirty="0"/>
              <a:t>sredstva prepričevanja, dobri in slabi argumenti</a:t>
            </a:r>
          </a:p>
          <a:p>
            <a:pPr lvl="0"/>
            <a:r>
              <a:rPr lang="sl-SI" dirty="0"/>
              <a:t>kako razporediti vsebino</a:t>
            </a:r>
          </a:p>
          <a:p>
            <a:pPr lvl="0"/>
            <a:r>
              <a:rPr lang="sl-SI" dirty="0"/>
              <a:t>kako si zapomniti besedilo</a:t>
            </a:r>
          </a:p>
          <a:p>
            <a:pPr lvl="0"/>
            <a:r>
              <a:rPr lang="sl-SI" dirty="0"/>
              <a:t>kako se pripraviti na govorni nastop </a:t>
            </a:r>
          </a:p>
          <a:p>
            <a:pPr lvl="0"/>
            <a:r>
              <a:rPr lang="sl-SI" dirty="0"/>
              <a:t>kako zmanjšati tremo in strah pred nastopanjem</a:t>
            </a:r>
          </a:p>
          <a:p>
            <a:pPr lvl="0"/>
            <a:r>
              <a:rPr lang="sl-SI" dirty="0"/>
              <a:t>kaj pove govorica telesa</a:t>
            </a:r>
          </a:p>
          <a:p>
            <a:pPr lvl="0"/>
            <a:r>
              <a:rPr lang="sl-SI" dirty="0"/>
              <a:t>opazovanje javnih nastopov</a:t>
            </a:r>
          </a:p>
          <a:p>
            <a:pPr lvl="0"/>
            <a:r>
              <a:rPr lang="sl-SI" dirty="0"/>
              <a:t>branje znanih govorov iz preteklosti in sodobnega časa</a:t>
            </a:r>
          </a:p>
          <a:p>
            <a:pPr lvl="0"/>
            <a:r>
              <a:rPr lang="sl-SI" dirty="0"/>
              <a:t>pisanje govorov na različne teme</a:t>
            </a:r>
          </a:p>
          <a:p>
            <a:pPr lvl="0"/>
            <a:r>
              <a:rPr lang="sl-SI" dirty="0"/>
              <a:t>analiza govorov</a:t>
            </a:r>
          </a:p>
          <a:p>
            <a:pPr lvl="0"/>
            <a:r>
              <a:rPr lang="sl-SI" dirty="0"/>
              <a:t>izvajanje govornih nastopov in analiza</a:t>
            </a:r>
          </a:p>
          <a:p>
            <a:pPr lvl="0"/>
            <a:r>
              <a:rPr lang="sl-SI" dirty="0"/>
              <a:t>kako rešiti nepredvidene zagate/zaplete med nastopom</a:t>
            </a:r>
          </a:p>
          <a:p>
            <a:pPr lvl="0"/>
            <a:r>
              <a:rPr lang="sl-SI" dirty="0"/>
              <a:t>kako nastopati na videokonferencah in drugih spletnih omrežjih</a:t>
            </a:r>
          </a:p>
          <a:p>
            <a:pPr marL="0" indent="0">
              <a:buNone/>
            </a:pPr>
            <a:endParaRPr lang="sl-SI" dirty="0" smtClean="0"/>
          </a:p>
          <a:p>
            <a:pPr marL="0" indent="0">
              <a:buNone/>
            </a:pPr>
            <a:r>
              <a:rPr lang="sl-SI" dirty="0" smtClean="0"/>
              <a:t>Načrtujemo </a:t>
            </a:r>
            <a:r>
              <a:rPr lang="sl-SI" dirty="0"/>
              <a:t>tri ocene v šolskem letu (dve za govorni nastop in eno za analizo nekega govora oz. nastopa). Veliko je dela v skupinah.</a:t>
            </a:r>
          </a:p>
          <a:p>
            <a:pPr marL="0" indent="0">
              <a:buNone/>
            </a:pPr>
            <a:endParaRPr lang="sl-SI" dirty="0"/>
          </a:p>
        </p:txBody>
      </p:sp>
      <p:pic>
        <p:nvPicPr>
          <p:cNvPr id="4" name="Slika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258" y="2202873"/>
            <a:ext cx="4021744" cy="2797954"/>
          </a:xfrm>
          <a:prstGeom prst="rect">
            <a:avLst/>
          </a:prstGeom>
          <a:noFill/>
          <a:ln>
            <a:noFill/>
          </a:ln>
        </p:spPr>
      </p:pic>
      <p:sp>
        <p:nvSpPr>
          <p:cNvPr id="5" name="Interaktivni gumb: Začetek 4">
            <a:hlinkClick r:id="rId3" action="ppaction://hlinksldjump" highlightClick="1"/>
          </p:cNvPr>
          <p:cNvSpPr/>
          <p:nvPr/>
        </p:nvSpPr>
        <p:spPr>
          <a:xfrm>
            <a:off x="9699171" y="5866412"/>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656191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Ansambelska igra </a:t>
            </a:r>
          </a:p>
        </p:txBody>
      </p:sp>
      <p:sp>
        <p:nvSpPr>
          <p:cNvPr id="3" name="Označba mesta vsebine 2"/>
          <p:cNvSpPr>
            <a:spLocks noGrp="1"/>
          </p:cNvSpPr>
          <p:nvPr>
            <p:ph idx="1"/>
          </p:nvPr>
        </p:nvSpPr>
        <p:spPr>
          <a:xfrm>
            <a:off x="374073" y="1571105"/>
            <a:ext cx="8899929" cy="4962700"/>
          </a:xfrm>
        </p:spPr>
        <p:txBody>
          <a:bodyPr>
            <a:normAutofit fontScale="62500" lnSpcReduction="20000"/>
          </a:bodyPr>
          <a:lstStyle/>
          <a:p>
            <a:pPr marL="0" indent="0">
              <a:buNone/>
            </a:pPr>
            <a:r>
              <a:rPr lang="sl-SI" b="1" dirty="0"/>
              <a:t>Pri tem predmetu je poudarek na praktičnem delu: petju in igranju na inštrumente. </a:t>
            </a:r>
            <a:endParaRPr lang="sl-SI" dirty="0"/>
          </a:p>
          <a:p>
            <a:pPr marL="0" indent="0">
              <a:buNone/>
            </a:pPr>
            <a:r>
              <a:rPr lang="sl-SI" b="1" dirty="0"/>
              <a:t>NAČIN IZVAJANJA</a:t>
            </a:r>
            <a:r>
              <a:rPr lang="sl-SI" dirty="0"/>
              <a:t>: 35 ur (možnost termina enkrat na mesec – 4 h v popoldanskem času)</a:t>
            </a:r>
          </a:p>
          <a:p>
            <a:pPr marL="0" indent="0">
              <a:buNone/>
            </a:pPr>
            <a:r>
              <a:rPr lang="sl-SI" b="1" dirty="0"/>
              <a:t>KOMU JE NAMENJEN</a:t>
            </a:r>
            <a:r>
              <a:rPr lang="sl-SI" dirty="0"/>
              <a:t>: učencem 7., 8. in </a:t>
            </a:r>
            <a:r>
              <a:rPr lang="sl-SI" dirty="0" smtClean="0"/>
              <a:t>9.razreda</a:t>
            </a:r>
          </a:p>
          <a:p>
            <a:pPr marL="0" indent="0">
              <a:buNone/>
            </a:pPr>
            <a:endParaRPr lang="sl-SI" dirty="0"/>
          </a:p>
          <a:p>
            <a:pPr marL="0" indent="0">
              <a:buNone/>
            </a:pPr>
            <a:r>
              <a:rPr lang="sl-SI" b="1" dirty="0"/>
              <a:t>PREDSTAVITEV</a:t>
            </a:r>
            <a:r>
              <a:rPr lang="sl-SI" dirty="0"/>
              <a:t>:</a:t>
            </a:r>
          </a:p>
          <a:p>
            <a:pPr marL="0" indent="0">
              <a:buNone/>
            </a:pPr>
            <a:r>
              <a:rPr lang="sl-SI" dirty="0"/>
              <a:t>Učenci bodo pri praktičnem delu spoznali različne inštrumente in načine igranja nanje. Naučili se bodo pravilne tehnike igranja in razvijali odgovornost za skupno sodelovanje. Naučili se bodo vrednotiti svoje dosežke in spoznali pomen sproščanja ob glasbi.</a:t>
            </a:r>
          </a:p>
          <a:p>
            <a:pPr marL="0" indent="0">
              <a:buNone/>
            </a:pPr>
            <a:r>
              <a:rPr lang="sl-SI" dirty="0"/>
              <a:t>Poustvarjali bodo vokalne, inštrumentalne ter vokalno-inštrumentalne vsebine, spoznavali različne izvajalske sestave ter se navajali na samostojno orientacijo v partiturah in lastnih notnih zapisih.</a:t>
            </a:r>
          </a:p>
          <a:p>
            <a:pPr marL="0" indent="0">
              <a:buNone/>
            </a:pPr>
            <a:r>
              <a:rPr lang="sl-SI" dirty="0"/>
              <a:t>Izražali bodo svojo ustvarjalnost, se preizkusili v skladanju in oblikovanju lastne spremljave, kreirali končni izdelek ter svoje dosežke predstavili z izvajanjem v razredu in javno.</a:t>
            </a:r>
          </a:p>
          <a:p>
            <a:pPr marL="0" indent="0">
              <a:buNone/>
            </a:pPr>
            <a:r>
              <a:rPr lang="sl-SI" dirty="0"/>
              <a:t> </a:t>
            </a:r>
          </a:p>
          <a:p>
            <a:pPr marL="0" indent="0">
              <a:buNone/>
            </a:pPr>
            <a:r>
              <a:rPr lang="sl-SI" b="1" dirty="0"/>
              <a:t>OCENJEVANJE:</a:t>
            </a:r>
            <a:endParaRPr lang="sl-SI" dirty="0"/>
          </a:p>
          <a:p>
            <a:pPr marL="0" indent="0">
              <a:buNone/>
            </a:pPr>
            <a:r>
              <a:rPr lang="sl-SI" dirty="0"/>
              <a:t>Oceno bodo pridobili iz praktičnega dela, kjer bodo morali pokazati tudi razumevanje nekaterih glasbenih izrazov, pojmov in obvladanje osnovne orientacije v glasbenem zapisu. </a:t>
            </a:r>
          </a:p>
          <a:p>
            <a:pPr marL="0" indent="0">
              <a:buNone/>
            </a:pPr>
            <a:r>
              <a:rPr lang="sl-SI" dirty="0"/>
              <a:t> </a:t>
            </a:r>
          </a:p>
          <a:p>
            <a:pPr marL="0" indent="0">
              <a:buNone/>
            </a:pPr>
            <a:r>
              <a:rPr lang="sl-SI" b="1" dirty="0"/>
              <a:t>STROŠKI: </a:t>
            </a:r>
            <a:endParaRPr lang="sl-SI" dirty="0"/>
          </a:p>
          <a:p>
            <a:pPr marL="0" lvl="0" indent="0">
              <a:buNone/>
            </a:pPr>
            <a:r>
              <a:rPr lang="sl-SI" dirty="0"/>
              <a:t>Obisk koncerta. (vstopnina pribl. 10 €  + prevoz) </a:t>
            </a:r>
          </a:p>
          <a:p>
            <a:pPr marL="0" indent="0">
              <a:buNone/>
            </a:pPr>
            <a:r>
              <a:rPr lang="sl-SI" dirty="0"/>
              <a:t>K izbirnemu predmetu so vabljeni učenci, ki radi ustvarjajo glasbo in si želijo pridobiti novega znanja ter izkušenj. (Obiskovanje glasbene šole NI pogoj za prijavo k izbirnemu predmetu.)</a:t>
            </a:r>
          </a:p>
          <a:p>
            <a:pPr marL="0" indent="0">
              <a:buNone/>
            </a:pPr>
            <a:endParaRPr lang="sl-SI" dirty="0"/>
          </a:p>
        </p:txBody>
      </p:sp>
      <p:pic>
        <p:nvPicPr>
          <p:cNvPr id="4" name="Slika 3"/>
          <p:cNvPicPr/>
          <p:nvPr/>
        </p:nvPicPr>
        <p:blipFill rotWithShape="1">
          <a:blip r:embed="rId2"/>
          <a:srcRect l="30952" t="29630" r="50926" b="38625"/>
          <a:stretch/>
        </p:blipFill>
        <p:spPr bwMode="auto">
          <a:xfrm>
            <a:off x="6416386" y="351803"/>
            <a:ext cx="2636173" cy="2438603"/>
          </a:xfrm>
          <a:prstGeom prst="rect">
            <a:avLst/>
          </a:prstGeom>
          <a:ln>
            <a:noFill/>
          </a:ln>
          <a:extLst>
            <a:ext uri="{53640926-AAD7-44D8-BBD7-CCE9431645EC}">
              <a14:shadowObscured xmlns:a14="http://schemas.microsoft.com/office/drawing/2010/main"/>
            </a:ext>
          </a:extLst>
        </p:spPr>
      </p:pic>
      <p:sp>
        <p:nvSpPr>
          <p:cNvPr id="5" name="Interaktivni gumb: Začetek 4">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000405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Risanje v geometriji in tehniki </a:t>
            </a:r>
          </a:p>
        </p:txBody>
      </p:sp>
      <p:sp>
        <p:nvSpPr>
          <p:cNvPr id="3" name="Označba mesta vsebine 2"/>
          <p:cNvSpPr>
            <a:spLocks noGrp="1"/>
          </p:cNvSpPr>
          <p:nvPr>
            <p:ph idx="1"/>
          </p:nvPr>
        </p:nvSpPr>
        <p:spPr>
          <a:xfrm>
            <a:off x="677334" y="1855789"/>
            <a:ext cx="8897740" cy="4336005"/>
          </a:xfrm>
        </p:spPr>
        <p:txBody>
          <a:bodyPr>
            <a:normAutofit fontScale="92500" lnSpcReduction="10000"/>
          </a:bodyPr>
          <a:lstStyle/>
          <a:p>
            <a:pPr marL="0" indent="0">
              <a:buNone/>
            </a:pPr>
            <a:r>
              <a:rPr lang="sl-SI" dirty="0" smtClean="0"/>
              <a:t>OBSEG</a:t>
            </a:r>
            <a:r>
              <a:rPr lang="sl-SI" dirty="0"/>
              <a:t>: 32 ur/leto; 1 ura na teden</a:t>
            </a:r>
          </a:p>
          <a:p>
            <a:endParaRPr lang="sl-SI" dirty="0" smtClean="0"/>
          </a:p>
          <a:p>
            <a:pPr marL="0" indent="0">
              <a:buNone/>
            </a:pPr>
            <a:r>
              <a:rPr lang="sl-SI" dirty="0" smtClean="0"/>
              <a:t>NAČIN </a:t>
            </a:r>
            <a:r>
              <a:rPr lang="sl-SI" dirty="0"/>
              <a:t>DELA: </a:t>
            </a:r>
            <a:r>
              <a:rPr lang="sl-SI" b="1" dirty="0"/>
              <a:t>Delo poteka v računalniški učilnici in šolski učilnici in delavnici za tehniko.</a:t>
            </a:r>
            <a:r>
              <a:rPr lang="sl-SI" dirty="0"/>
              <a:t> Učenci nadgradijo znanja in izkušnje o grafičnem oblikovanju in načrtovanju predmetov z računalniškimi programi. Izvedejo proces od ideje za izdelek, izdelave tehnične in tehnološke dokumentacije do praktične izdelave izdelkov iz različnih gradiv in preizkusov. Učenci pri pouku izvedejo proces 3D modeliranja in 3D tiskanja ter laserskega rezanja in graviranja. Del predmeta je tudi </a:t>
            </a:r>
            <a:r>
              <a:rPr lang="sl-SI" b="1" dirty="0"/>
              <a:t>sodelovanje na natečajih</a:t>
            </a:r>
            <a:r>
              <a:rPr lang="sl-SI" dirty="0"/>
              <a:t> in </a:t>
            </a:r>
            <a:r>
              <a:rPr lang="sl-SI" b="1" dirty="0"/>
              <a:t>ekskurzija (ogled) ali praktična delavnica</a:t>
            </a:r>
            <a:r>
              <a:rPr lang="sl-SI" dirty="0"/>
              <a:t> v sodelovanju s podjetjem v regiji </a:t>
            </a:r>
            <a:r>
              <a:rPr lang="sl-SI" b="1" dirty="0"/>
              <a:t>enkrat v šol. letu</a:t>
            </a:r>
            <a:r>
              <a:rPr lang="sl-SI" dirty="0"/>
              <a:t> v popoldanskem času.</a:t>
            </a:r>
          </a:p>
          <a:p>
            <a:pPr marL="0" indent="0">
              <a:buNone/>
            </a:pPr>
            <a:endParaRPr lang="sl-SI" dirty="0" smtClean="0"/>
          </a:p>
          <a:p>
            <a:pPr marL="0" indent="0">
              <a:buNone/>
            </a:pPr>
            <a:r>
              <a:rPr lang="sl-SI" dirty="0" smtClean="0"/>
              <a:t>POTREBŠČINE</a:t>
            </a:r>
            <a:r>
              <a:rPr lang="sl-SI" dirty="0"/>
              <a:t>: Osnovno gradivo za delo naročimo v šoli in ga plačate s položnico. Dokončane in ocenjene izdelke učenec/učenka odnese domov.                                                                                                         OCENJEVANJE: Vključuje proces dela z upoštevanjem pravil varnosti, znanje o gradivih in tehnoloških postopkih, znanje računalniškega modeliranja in načrtovanja, grafični izdelki in izdelki iz gradiv (3 ocene v šolskem letu). </a:t>
            </a:r>
          </a:p>
          <a:p>
            <a:pPr marL="0" indent="0">
              <a:buNone/>
            </a:pPr>
            <a:endParaRPr lang="sl-SI" dirty="0"/>
          </a:p>
        </p:txBody>
      </p:sp>
      <p:sp>
        <p:nvSpPr>
          <p:cNvPr id="4" name="Interaktivni gumb: Začetek 3">
            <a:hlinkClick r:id="rId2"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140010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Šolsko </a:t>
            </a:r>
            <a:r>
              <a:rPr lang="sl-SI" dirty="0" smtClean="0"/>
              <a:t>novinarstvo</a:t>
            </a:r>
            <a:endParaRPr lang="sl-SI" dirty="0"/>
          </a:p>
        </p:txBody>
      </p:sp>
      <p:sp>
        <p:nvSpPr>
          <p:cNvPr id="3" name="Označba mesta vsebine 2"/>
          <p:cNvSpPr>
            <a:spLocks noGrp="1"/>
          </p:cNvSpPr>
          <p:nvPr>
            <p:ph idx="1"/>
          </p:nvPr>
        </p:nvSpPr>
        <p:spPr>
          <a:xfrm>
            <a:off x="1030031" y="1930399"/>
            <a:ext cx="6820746" cy="3934823"/>
          </a:xfrm>
        </p:spPr>
        <p:txBody>
          <a:bodyPr/>
          <a:lstStyle/>
          <a:p>
            <a:pPr marL="0" indent="0">
              <a:buNone/>
            </a:pPr>
            <a:r>
              <a:rPr lang="sl-SI" sz="1600" dirty="0"/>
              <a:t>Šolsko novinarstvo je enoletni izbirni predmet, ki nadgrajuje predmet slovenščina. Izvaja se v 7., 8. in 9. razredu. </a:t>
            </a:r>
          </a:p>
          <a:p>
            <a:pPr marL="0" indent="0">
              <a:buNone/>
            </a:pPr>
            <a:r>
              <a:rPr lang="sl-SI" sz="1600" dirty="0"/>
              <a:t>Učenci bodo spoznali, da je jezik najpomembnejši del kulturne dediščine in s tem temeljna prvina človekove osebne in narodne identitete. Zavedali se bodo različnih okoliščin rabe knjižnega in neknjižnega jezika, zato bodo znali pri sporazumevanju uporabiti govornemu položaju ustrezno socialno zvrst/podzvrst. Razvijali bodo sposobnosti za vse sporazumevalne dejavnosti (poslušanje, govorjenje, branje in pisanje). Presojali in vrednotili bodo izdelke medijev.</a:t>
            </a:r>
          </a:p>
          <a:p>
            <a:pPr marL="0" indent="0">
              <a:buNone/>
            </a:pPr>
            <a:r>
              <a:rPr lang="sl-SI" sz="1600" dirty="0"/>
              <a:t>Predmet je namenjen vsem, ki bi radi spoznali delo novinarjev. In vsem tistim, ki bi se radi preizkusili v vlogi novinarja</a:t>
            </a:r>
            <a:r>
              <a:rPr lang="sl-SI" sz="1600" dirty="0" smtClean="0"/>
              <a:t>.</a:t>
            </a:r>
            <a:endParaRPr lang="sl-SI" dirty="0"/>
          </a:p>
        </p:txBody>
      </p:sp>
      <p:pic>
        <p:nvPicPr>
          <p:cNvPr id="4" name="Slika 3" descr="Slika, ki vsebuje besede besedilo, ura, pripomoček, zaprt prostor&#10;&#10;Opis je samodejno ustvarjen"/>
          <p:cNvPicPr/>
          <p:nvPr/>
        </p:nvPicPr>
        <p:blipFill>
          <a:blip r:embed="rId2" cstate="print">
            <a:extLst>
              <a:ext uri="{28A0092B-C50C-407E-A947-70E740481C1C}">
                <a14:useLocalDpi xmlns:a14="http://schemas.microsoft.com/office/drawing/2010/main" val="0"/>
              </a:ext>
            </a:extLst>
          </a:blip>
          <a:stretch>
            <a:fillRect/>
          </a:stretch>
        </p:blipFill>
        <p:spPr>
          <a:xfrm>
            <a:off x="8203474" y="1406298"/>
            <a:ext cx="2935605" cy="3914775"/>
          </a:xfrm>
          <a:prstGeom prst="rect">
            <a:avLst/>
          </a:prstGeom>
        </p:spPr>
      </p:pic>
      <p:sp>
        <p:nvSpPr>
          <p:cNvPr id="5" name="Interaktivni gumb: Začetek 4">
            <a:hlinkClick r:id="rId3" action="ppaction://hlinksldjump" highlightClick="1"/>
          </p:cNvPr>
          <p:cNvSpPr/>
          <p:nvPr/>
        </p:nvSpPr>
        <p:spPr>
          <a:xfrm>
            <a:off x="8614953" y="6101543"/>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36500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Filmska vzgoja </a:t>
            </a:r>
            <a:endParaRPr lang="sl-SI" dirty="0"/>
          </a:p>
        </p:txBody>
      </p:sp>
      <p:sp>
        <p:nvSpPr>
          <p:cNvPr id="3" name="Označba mesta vsebine 2"/>
          <p:cNvSpPr>
            <a:spLocks noGrp="1"/>
          </p:cNvSpPr>
          <p:nvPr>
            <p:ph idx="1"/>
          </p:nvPr>
        </p:nvSpPr>
        <p:spPr>
          <a:xfrm>
            <a:off x="677334" y="2160588"/>
            <a:ext cx="5135637" cy="3508691"/>
          </a:xfrm>
        </p:spPr>
        <p:txBody>
          <a:bodyPr>
            <a:normAutofit/>
          </a:bodyPr>
          <a:lstStyle/>
          <a:p>
            <a:pPr marL="0" indent="0">
              <a:buNone/>
            </a:pPr>
            <a:r>
              <a:rPr lang="sl-SI" sz="2000" dirty="0" smtClean="0"/>
              <a:t>Filmska vzgoja je namenjena učencem 7. razreda in je enkrat na teden. </a:t>
            </a:r>
          </a:p>
          <a:p>
            <a:pPr marL="0" indent="0">
              <a:buNone/>
            </a:pPr>
            <a:r>
              <a:rPr lang="sl-SI" sz="2000" dirty="0" smtClean="0"/>
              <a:t>Ogledali si bomo filme in risanke različnih žanrov, spoznavali delo režiserja, scenarista, mojstra luči in zvoka, igralcev… Pogovarjali se bomo o tematiki, jih analizirali…</a:t>
            </a:r>
          </a:p>
          <a:p>
            <a:pPr marL="0" indent="0">
              <a:buNone/>
            </a:pPr>
            <a:r>
              <a:rPr lang="sl-SI" sz="2000" dirty="0" smtClean="0"/>
              <a:t>Naučili se bomo kreirati, montirati in bomo naredili lastno risanko ali kratek film. </a:t>
            </a:r>
            <a:endParaRPr lang="sl-SI" sz="2000" dirty="0"/>
          </a:p>
        </p:txBody>
      </p:sp>
      <p:pic>
        <p:nvPicPr>
          <p:cNvPr id="1026" name="Picture 2" descr="Film na oko 2016: poziv prostovoljkam in prostovoljcem - pOZNaval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291" y="2160589"/>
            <a:ext cx="4255701" cy="2752907"/>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hlinkClick r:id="rId3" action="ppaction://hlinksldjump"/>
          </p:cNvPr>
          <p:cNvPicPr>
            <a:picLocks noChangeAspect="1"/>
          </p:cNvPicPr>
          <p:nvPr/>
        </p:nvPicPr>
        <p:blipFill>
          <a:blip r:embed="rId4"/>
          <a:stretch>
            <a:fillRect/>
          </a:stretch>
        </p:blipFill>
        <p:spPr>
          <a:xfrm>
            <a:off x="7597319" y="6189157"/>
            <a:ext cx="890093" cy="566977"/>
          </a:xfrm>
          <a:prstGeom prst="rect">
            <a:avLst/>
          </a:prstGeom>
        </p:spPr>
      </p:pic>
    </p:spTree>
    <p:extLst>
      <p:ext uri="{BB962C8B-B14F-4D97-AF65-F5344CB8AC3E}">
        <p14:creationId xmlns:p14="http://schemas.microsoft.com/office/powerpoint/2010/main" val="2935172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Francoščina</a:t>
            </a:r>
            <a:br>
              <a:rPr lang="sl-SI" dirty="0"/>
            </a:br>
            <a:endParaRPr lang="sl-SI" dirty="0"/>
          </a:p>
        </p:txBody>
      </p:sp>
      <p:sp>
        <p:nvSpPr>
          <p:cNvPr id="3" name="Označba mesta vsebine 2"/>
          <p:cNvSpPr>
            <a:spLocks noGrp="1"/>
          </p:cNvSpPr>
          <p:nvPr>
            <p:ph idx="1"/>
          </p:nvPr>
        </p:nvSpPr>
        <p:spPr>
          <a:xfrm>
            <a:off x="203509" y="2053244"/>
            <a:ext cx="7527328" cy="4098174"/>
          </a:xfrm>
        </p:spPr>
        <p:txBody>
          <a:bodyPr>
            <a:normAutofit/>
          </a:bodyPr>
          <a:lstStyle/>
          <a:p>
            <a:pPr marL="0" indent="0">
              <a:buNone/>
            </a:pPr>
            <a:r>
              <a:rPr lang="sl-SI" sz="1300" dirty="0"/>
              <a:t>Francoščina je triletni predmet, ki se izvaja dve uri tedensko. Snov se nadgrajuje od 7. do 9. razreda, torej v 8. in 9. r. lahko nadaljujejo z učenjem le tisti, ki so predmet obiskovali že od 7. r. </a:t>
            </a:r>
            <a:endParaRPr lang="sl-SI" sz="1300" dirty="0" smtClean="0"/>
          </a:p>
          <a:p>
            <a:pPr marL="0" indent="0">
              <a:buNone/>
            </a:pPr>
            <a:endParaRPr lang="sl-SI" sz="1300" dirty="0"/>
          </a:p>
          <a:p>
            <a:pPr marL="0" indent="0">
              <a:buNone/>
            </a:pPr>
            <a:r>
              <a:rPr lang="sl-SI" sz="1300" dirty="0"/>
              <a:t>Učenci bodo razvijali sposobnosti poslušanja, pogovarjanja, branja in pisanja v francoščini. Glavni cilj pouka francoščine v osnovni šoli je, da učenci vzljubijo francoski jezik in kulturo, da razumejo preproste govorne situacije in sproščeno ter samozavestno »klepetajo« po francosko</a:t>
            </a:r>
            <a:r>
              <a:rPr lang="sl-SI" sz="1300" dirty="0" smtClean="0"/>
              <a:t>.</a:t>
            </a:r>
          </a:p>
          <a:p>
            <a:pPr marL="0" indent="0">
              <a:buNone/>
            </a:pPr>
            <a:endParaRPr lang="sl-SI" sz="1300" dirty="0"/>
          </a:p>
          <a:p>
            <a:pPr marL="0" indent="0">
              <a:buNone/>
            </a:pPr>
            <a:r>
              <a:rPr lang="sl-SI" sz="1300" dirty="0"/>
              <a:t>V 7. r. je poudarek na praktični uporabi jezika s pomočjo osnovnega besedišča, ki spodbuja ustvarjalnost. Kratki in zabavni dialogi ter pesmi učence pritegnejo in jih spodbudijo, da sami pojejo, sestavljajo dialoge in jih zaigrajo. Delo poteka predvsem v dvojicah in skupinah, kjer imajo učenci možnost pogovarjanja. Pri učenju uporabljamo učbenik, veliko gradiva o Franciji in frankofonski kulturi najdemo na internetu. Nekatere učne pripomočke (spominske kartice, slikovni slovar, plakate …) izdelajo učenci sami. Spoznamo tudi različna področja francoske kulture; učence najbolj pritegne francoska kuhinja, v kateri se tudi sami preizkusijo na francoski kuharski delavnici.</a:t>
            </a:r>
          </a:p>
          <a:p>
            <a:pPr marL="0" indent="0">
              <a:buNone/>
            </a:pPr>
            <a:endParaRPr lang="sl-SI" dirty="0"/>
          </a:p>
        </p:txBody>
      </p:sp>
      <p:pic>
        <p:nvPicPr>
          <p:cNvPr id="4" name="Slika 3" descr="C:\Users\Admin\Downloads\IMG_20220621_1324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9953" y="760487"/>
            <a:ext cx="2521266" cy="2219498"/>
          </a:xfrm>
          <a:prstGeom prst="rect">
            <a:avLst/>
          </a:prstGeom>
          <a:noFill/>
          <a:ln>
            <a:noFill/>
          </a:ln>
        </p:spPr>
      </p:pic>
      <p:pic>
        <p:nvPicPr>
          <p:cNvPr id="5" name="Slika 4" descr="C:\Users\Admin\Downloads\IMG_20240322_115428.jpg"/>
          <p:cNvPicPr/>
          <p:nvPr/>
        </p:nvPicPr>
        <p:blipFill rotWithShape="1">
          <a:blip r:embed="rId3" cstate="print">
            <a:extLst>
              <a:ext uri="{28A0092B-C50C-407E-A947-70E740481C1C}">
                <a14:useLocalDpi xmlns:a14="http://schemas.microsoft.com/office/drawing/2010/main" val="0"/>
              </a:ext>
            </a:extLst>
          </a:blip>
          <a:srcRect l="11110"/>
          <a:stretch/>
        </p:blipFill>
        <p:spPr bwMode="auto">
          <a:xfrm rot="5400000">
            <a:off x="7603439" y="3710183"/>
            <a:ext cx="2474292" cy="2219498"/>
          </a:xfrm>
          <a:prstGeom prst="rect">
            <a:avLst/>
          </a:prstGeom>
          <a:noFill/>
          <a:ln>
            <a:noFill/>
          </a:ln>
          <a:extLst>
            <a:ext uri="{53640926-AAD7-44D8-BBD7-CCE9431645EC}">
              <a14:shadowObscured xmlns:a14="http://schemas.microsoft.com/office/drawing/2010/main"/>
            </a:ext>
          </a:extLst>
        </p:spPr>
      </p:pic>
      <p:sp>
        <p:nvSpPr>
          <p:cNvPr id="6" name="Interaktivni gumb: Začetek 5">
            <a:hlinkClick r:id="rId4"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9258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Klekljanje</a:t>
            </a:r>
            <a:endParaRPr lang="sl-SI" dirty="0"/>
          </a:p>
        </p:txBody>
      </p:sp>
      <p:sp>
        <p:nvSpPr>
          <p:cNvPr id="3" name="Označba mesta vsebine 2"/>
          <p:cNvSpPr>
            <a:spLocks noGrp="1"/>
          </p:cNvSpPr>
          <p:nvPr>
            <p:ph idx="1"/>
          </p:nvPr>
        </p:nvSpPr>
        <p:spPr>
          <a:xfrm>
            <a:off x="677334" y="2160589"/>
            <a:ext cx="6612928" cy="3184495"/>
          </a:xfrm>
        </p:spPr>
        <p:txBody>
          <a:bodyPr>
            <a:normAutofit/>
          </a:bodyPr>
          <a:lstStyle/>
          <a:p>
            <a:pPr marL="0" indent="0">
              <a:buNone/>
            </a:pPr>
            <a:r>
              <a:rPr lang="sl-SI" sz="1400" dirty="0"/>
              <a:t>Izbirni predmet KLEKLJANJE bo v šolskem letu 2024/25 ponujen prvič in sicer za učence in učenke 7. razreda. </a:t>
            </a:r>
          </a:p>
          <a:p>
            <a:pPr marL="0" indent="0">
              <a:buNone/>
            </a:pPr>
            <a:r>
              <a:rPr lang="sl-SI" sz="1400" dirty="0"/>
              <a:t>Poleg praktičnega dela, ki obsega klekljanja kitice in ozkega risa, bomo spoznali tudi zgodovino čipkarstva, klekljarski pribor in terminologijo ter mednarodno barvno skalo. </a:t>
            </a:r>
          </a:p>
          <a:p>
            <a:pPr marL="0" indent="0">
              <a:buNone/>
            </a:pPr>
            <a:r>
              <a:rPr lang="sl-SI" sz="1400" dirty="0"/>
              <a:t>Predznanje ni potrebno, kdor že kleklja pa bo svoje znanje individualno nadgradil.</a:t>
            </a:r>
          </a:p>
          <a:p>
            <a:pPr marL="0" indent="0">
              <a:buNone/>
            </a:pPr>
            <a:r>
              <a:rPr lang="sl-SI" sz="1400" dirty="0"/>
              <a:t>Če imaš rad/a ročne spretnosti in estetiko ter so ti blizu vztrajnost, natančnost, samostojnost in kritičnost, potem se za eno uro na teden pridruži izbirnemu predmetu klekljanje in prispevaj k ohranjanju kulturne dediščine. </a:t>
            </a:r>
          </a:p>
          <a:p>
            <a:pPr marL="0" indent="0">
              <a:buNone/>
            </a:pPr>
            <a:endParaRPr lang="sl-SI" sz="1400" dirty="0"/>
          </a:p>
        </p:txBody>
      </p:sp>
      <p:pic>
        <p:nvPicPr>
          <p:cNvPr id="7" name="Slika 6"/>
          <p:cNvPicPr/>
          <p:nvPr/>
        </p:nvPicPr>
        <p:blipFill rotWithShape="1">
          <a:blip r:embed="rId2" cstate="print">
            <a:extLst>
              <a:ext uri="{28A0092B-C50C-407E-A947-70E740481C1C}">
                <a14:useLocalDpi xmlns:a14="http://schemas.microsoft.com/office/drawing/2010/main" val="0"/>
              </a:ext>
            </a:extLst>
          </a:blip>
          <a:srcRect l="11799" t="-462"/>
          <a:stretch/>
        </p:blipFill>
        <p:spPr bwMode="auto">
          <a:xfrm rot="5400000">
            <a:off x="7435620" y="2266690"/>
            <a:ext cx="2740660" cy="2341245"/>
          </a:xfrm>
          <a:prstGeom prst="rect">
            <a:avLst/>
          </a:prstGeom>
          <a:noFill/>
          <a:ln>
            <a:noFill/>
          </a:ln>
          <a:extLst>
            <a:ext uri="{53640926-AAD7-44D8-BBD7-CCE9431645EC}">
              <a14:shadowObscured xmlns:a14="http://schemas.microsoft.com/office/drawing/2010/main"/>
            </a:ext>
          </a:extLst>
        </p:spPr>
      </p:pic>
      <p:sp>
        <p:nvSpPr>
          <p:cNvPr id="5" name="Interaktivni gumb: Začetek 4">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9436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Likovno snovanje </a:t>
            </a:r>
          </a:p>
        </p:txBody>
      </p:sp>
      <p:sp>
        <p:nvSpPr>
          <p:cNvPr id="3" name="Označba mesta vsebine 2"/>
          <p:cNvSpPr>
            <a:spLocks noGrp="1"/>
          </p:cNvSpPr>
          <p:nvPr>
            <p:ph idx="1"/>
          </p:nvPr>
        </p:nvSpPr>
        <p:spPr>
          <a:xfrm>
            <a:off x="677333" y="1463041"/>
            <a:ext cx="10190963" cy="5081450"/>
          </a:xfrm>
        </p:spPr>
        <p:txBody>
          <a:bodyPr>
            <a:normAutofit fontScale="85000" lnSpcReduction="10000"/>
          </a:bodyPr>
          <a:lstStyle/>
          <a:p>
            <a:pPr marL="0" indent="0">
              <a:buNone/>
            </a:pPr>
            <a:r>
              <a:rPr lang="sl-SI" dirty="0" smtClean="0"/>
              <a:t>Izvaja </a:t>
            </a:r>
            <a:r>
              <a:rPr lang="sl-SI" dirty="0"/>
              <a:t>se po eno uro tedensko, skupaj letno 35 (32) ur.</a:t>
            </a:r>
          </a:p>
          <a:p>
            <a:pPr marL="0" indent="0">
              <a:buNone/>
            </a:pPr>
            <a:r>
              <a:rPr lang="sl-SI" dirty="0"/>
              <a:t> </a:t>
            </a:r>
          </a:p>
          <a:p>
            <a:pPr marL="0" indent="0">
              <a:lnSpc>
                <a:spcPct val="120000"/>
              </a:lnSpc>
              <a:buNone/>
            </a:pPr>
            <a:r>
              <a:rPr lang="sl-SI" dirty="0"/>
              <a:t>S svojimi vzgojno-izobraževalnimi nalogami dopolnjuje vsebine rednega predmeta likovne umetnosti. Likovna umetnost pomaga otroku pri razvoju njegove celotne osebnosti. Vsebine so zasnovane po posameznih likovnih področjih na temeljih likovnega pojmovanja, ki jih učenec nadgrajuje glede na svoje sposobnosti. Učenci praktično in teoretično razvijajo občutljivost likovnega mišljenja, opazovanja, zaznavanja, domišljijo, vizualni spomin in ročne spretnosti na področjih risanja, slikanja in kiparstva.</a:t>
            </a:r>
          </a:p>
          <a:p>
            <a:pPr marL="0" indent="0">
              <a:buNone/>
            </a:pPr>
            <a:r>
              <a:rPr lang="sl-SI" b="1" dirty="0"/>
              <a:t> </a:t>
            </a:r>
            <a:endParaRPr lang="sl-SI" dirty="0"/>
          </a:p>
          <a:p>
            <a:pPr marL="0" indent="0">
              <a:buNone/>
            </a:pPr>
            <a:r>
              <a:rPr lang="sl-SI" b="1" dirty="0"/>
              <a:t>LIKOVNO SNOVANJE I – 7. r. – vsebina:    </a:t>
            </a:r>
            <a:endParaRPr lang="sl-SI" dirty="0"/>
          </a:p>
          <a:p>
            <a:pPr marL="0" indent="0">
              <a:buNone/>
            </a:pPr>
            <a:r>
              <a:rPr lang="sl-SI" b="1" dirty="0"/>
              <a:t>                             		</a:t>
            </a:r>
            <a:endParaRPr lang="sl-SI" dirty="0"/>
          </a:p>
          <a:p>
            <a:pPr marL="0" indent="0">
              <a:buNone/>
            </a:pPr>
            <a:r>
              <a:rPr lang="sl-SI" dirty="0"/>
              <a:t>·         Kompozicija likovnega dela</a:t>
            </a:r>
          </a:p>
          <a:p>
            <a:pPr marL="0" indent="0">
              <a:buNone/>
            </a:pPr>
            <a:r>
              <a:rPr lang="sl-SI" dirty="0"/>
              <a:t>·         Prikazovanje površin</a:t>
            </a:r>
          </a:p>
          <a:p>
            <a:pPr marL="0" indent="0">
              <a:buNone/>
            </a:pPr>
            <a:r>
              <a:rPr lang="sl-SI" dirty="0"/>
              <a:t>·         Nastanek in vrsta pisav </a:t>
            </a:r>
          </a:p>
          <a:p>
            <a:pPr marL="0" indent="0">
              <a:buNone/>
            </a:pPr>
            <a:r>
              <a:rPr lang="sl-SI" dirty="0"/>
              <a:t>·         Učinkovanje barvnih ploskev</a:t>
            </a:r>
          </a:p>
          <a:p>
            <a:pPr marL="0" indent="0">
              <a:buNone/>
            </a:pPr>
            <a:r>
              <a:rPr lang="sl-SI" dirty="0"/>
              <a:t>·         Moda</a:t>
            </a:r>
          </a:p>
          <a:p>
            <a:pPr marL="0" indent="0">
              <a:buNone/>
            </a:pPr>
            <a:r>
              <a:rPr lang="sl-SI" dirty="0"/>
              <a:t>·         Oblikovanje kipov iz različnih materialov</a:t>
            </a:r>
          </a:p>
          <a:p>
            <a:pPr marL="0" indent="0">
              <a:buNone/>
            </a:pPr>
            <a:endParaRPr lang="sl-SI" dirty="0"/>
          </a:p>
        </p:txBody>
      </p:sp>
      <p:pic>
        <p:nvPicPr>
          <p:cNvPr id="4" name="Slika 3" descr="http://www.o-razkrizje.ms.edus.si/images/j0237555.gif"/>
          <p:cNvPicPr/>
          <p:nvPr/>
        </p:nvPicPr>
        <p:blipFill>
          <a:blip r:embed="rId2" cstate="print"/>
          <a:srcRect/>
          <a:stretch>
            <a:fillRect/>
          </a:stretch>
        </p:blipFill>
        <p:spPr bwMode="auto">
          <a:xfrm>
            <a:off x="6035584" y="615316"/>
            <a:ext cx="800100" cy="847725"/>
          </a:xfrm>
          <a:prstGeom prst="rect">
            <a:avLst/>
          </a:prstGeom>
          <a:noFill/>
          <a:ln w="9525">
            <a:noFill/>
            <a:miter lim="800000"/>
            <a:headEnd/>
            <a:tailEnd/>
          </a:ln>
        </p:spPr>
      </p:pic>
      <p:sp>
        <p:nvSpPr>
          <p:cNvPr id="5" name="Interaktivni gumb: Začetek 4">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60167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Nemščina</a:t>
            </a:r>
            <a:endParaRPr lang="sl-SI" dirty="0"/>
          </a:p>
        </p:txBody>
      </p:sp>
      <p:sp>
        <p:nvSpPr>
          <p:cNvPr id="8" name="Pravokotnik 7"/>
          <p:cNvSpPr/>
          <p:nvPr/>
        </p:nvSpPr>
        <p:spPr>
          <a:xfrm>
            <a:off x="313113" y="1623522"/>
            <a:ext cx="4923905" cy="1600438"/>
          </a:xfrm>
          <a:prstGeom prst="rect">
            <a:avLst/>
          </a:prstGeom>
        </p:spPr>
        <p:txBody>
          <a:bodyPr wrap="square">
            <a:spAutoFit/>
          </a:bodyPr>
          <a:lstStyle/>
          <a:p>
            <a:pPr>
              <a:spcAft>
                <a:spcPts val="0"/>
              </a:spcAft>
            </a:pPr>
            <a:r>
              <a:rPr lang="sl-SI" b="1" dirty="0">
                <a:ea typeface="Times New Roman" panose="02020603050405020304" pitchFamily="18" charset="0"/>
              </a:rPr>
              <a:t>1</a:t>
            </a:r>
            <a:r>
              <a:rPr lang="sl-SI" sz="1600" b="1" dirty="0">
                <a:latin typeface="+mj-lt"/>
                <a:ea typeface="Times New Roman" panose="02020603050405020304" pitchFamily="18" charset="0"/>
              </a:rPr>
              <a:t>. Prepričan, da ne znaš nič nemško? Poveži!</a:t>
            </a:r>
            <a:endParaRPr lang="sl-SI" sz="1600" dirty="0">
              <a:latin typeface="+mj-lt"/>
              <a:ea typeface="Times New Roman" panose="02020603050405020304" pitchFamily="18" charset="0"/>
            </a:endParaRPr>
          </a:p>
          <a:p>
            <a:pP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lgn="ct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lgn="ctr">
              <a:spcAft>
                <a:spcPts val="0"/>
              </a:spcAft>
            </a:pPr>
            <a:r>
              <a:rPr lang="sl-SI" sz="1600" b="1" dirty="0">
                <a:latin typeface="+mj-lt"/>
                <a:ea typeface="Times New Roman" panose="02020603050405020304" pitchFamily="18" charset="0"/>
              </a:rPr>
              <a:t> </a:t>
            </a:r>
            <a:endParaRPr lang="sl-SI" sz="1600" dirty="0">
              <a:latin typeface="+mj-lt"/>
              <a:ea typeface="Times New Roman" panose="02020603050405020304" pitchFamily="18" charset="0"/>
            </a:endParaRPr>
          </a:p>
          <a:p>
            <a:pPr>
              <a:spcAft>
                <a:spcPts val="0"/>
              </a:spcAft>
            </a:pPr>
            <a:r>
              <a:rPr lang="sl-SI" sz="1600" dirty="0">
                <a:latin typeface="+mj-lt"/>
                <a:ea typeface="Times New Roman" panose="02020603050405020304" pitchFamily="18" charset="0"/>
              </a:rPr>
              <a:t> </a:t>
            </a:r>
          </a:p>
          <a:p>
            <a:pPr>
              <a:spcAft>
                <a:spcPts val="0"/>
              </a:spcAft>
            </a:pPr>
            <a:r>
              <a:rPr lang="sl-SI" sz="1600" dirty="0">
                <a:latin typeface="+mj-lt"/>
                <a:ea typeface="Times New Roman" panose="02020603050405020304" pitchFamily="18" charset="0"/>
              </a:rPr>
              <a:t> </a:t>
            </a:r>
          </a:p>
        </p:txBody>
      </p:sp>
      <p:sp>
        <p:nvSpPr>
          <p:cNvPr id="9" name="PoljeZBesedilom 8"/>
          <p:cNvSpPr txBox="1"/>
          <p:nvPr/>
        </p:nvSpPr>
        <p:spPr>
          <a:xfrm>
            <a:off x="5083079" y="1623522"/>
            <a:ext cx="5906347" cy="2554545"/>
          </a:xfrm>
          <a:prstGeom prst="rect">
            <a:avLst/>
          </a:prstGeom>
          <a:noFill/>
        </p:spPr>
        <p:txBody>
          <a:bodyPr wrap="square" rtlCol="0">
            <a:spAutoFit/>
          </a:bodyPr>
          <a:lstStyle/>
          <a:p>
            <a:pPr>
              <a:spcAft>
                <a:spcPts val="0"/>
              </a:spcAft>
            </a:pPr>
            <a:r>
              <a:rPr lang="sl-SI" sz="1600" b="1" dirty="0">
                <a:ea typeface="Times New Roman" panose="02020603050405020304" pitchFamily="18" charset="0"/>
              </a:rPr>
              <a:t>2. Kaj so lastnosti izbirnega predmeta nemščine?</a:t>
            </a:r>
            <a:endParaRPr lang="sl-SI" sz="1600" dirty="0">
              <a:ea typeface="Times New Roman" panose="02020603050405020304" pitchFamily="18" charset="0"/>
            </a:endParaRPr>
          </a:p>
          <a:p>
            <a:pPr marL="449580">
              <a:spcAft>
                <a:spcPts val="0"/>
              </a:spcAft>
            </a:pPr>
            <a:r>
              <a:rPr lang="sl-SI" sz="1600" dirty="0">
                <a:ea typeface="Times New Roman" panose="02020603050405020304" pitchFamily="18" charset="0"/>
              </a:rPr>
              <a:t>- 	pester in kvaliteten pouk, podprt z avdio in video vsebinami ter 	interaktivno 	tablo</a:t>
            </a:r>
          </a:p>
          <a:p>
            <a:pPr marL="449580">
              <a:spcAft>
                <a:spcPts val="0"/>
              </a:spcAft>
            </a:pPr>
            <a:r>
              <a:rPr lang="sl-SI" sz="1600" dirty="0">
                <a:ea typeface="Times New Roman" panose="02020603050405020304" pitchFamily="18" charset="0"/>
              </a:rPr>
              <a:t>-	povezava z drugimi predmeti (likovna in glasbena umetnost, šport, 	geografija)</a:t>
            </a:r>
          </a:p>
          <a:p>
            <a:pPr indent="449580">
              <a:spcAft>
                <a:spcPts val="0"/>
              </a:spcAft>
            </a:pPr>
            <a:r>
              <a:rPr lang="sl-SI" sz="1600" dirty="0">
                <a:ea typeface="Times New Roman" panose="02020603050405020304" pitchFamily="18" charset="0"/>
              </a:rPr>
              <a:t>- 	spoznavanje kultur Nemčije, Avstrije in Švice</a:t>
            </a:r>
          </a:p>
          <a:p>
            <a:pPr indent="449580">
              <a:spcAft>
                <a:spcPts val="0"/>
              </a:spcAft>
            </a:pPr>
            <a:r>
              <a:rPr lang="sl-SI" sz="1600" dirty="0">
                <a:ea typeface="Times New Roman" panose="02020603050405020304" pitchFamily="18" charset="0"/>
              </a:rPr>
              <a:t>- 	širjenje splošne razgledanosti</a:t>
            </a:r>
          </a:p>
          <a:p>
            <a:pPr indent="449580">
              <a:spcAft>
                <a:spcPts val="0"/>
              </a:spcAft>
            </a:pPr>
            <a:r>
              <a:rPr lang="sl-SI" sz="1600" dirty="0">
                <a:ea typeface="Times New Roman" panose="02020603050405020304" pitchFamily="18" charset="0"/>
              </a:rPr>
              <a:t>- 	dobro vzdušje</a:t>
            </a:r>
          </a:p>
          <a:p>
            <a:pPr indent="449580">
              <a:spcAft>
                <a:spcPts val="0"/>
              </a:spcAft>
            </a:pPr>
            <a:r>
              <a:rPr lang="sl-SI" sz="1600" dirty="0">
                <a:ea typeface="Times New Roman" panose="02020603050405020304" pitchFamily="18" charset="0"/>
              </a:rPr>
              <a:t>- 	2 uri tedensko</a:t>
            </a:r>
          </a:p>
          <a:p>
            <a:pPr indent="449580">
              <a:spcAft>
                <a:spcPts val="0"/>
              </a:spcAft>
            </a:pPr>
            <a:r>
              <a:rPr lang="sl-SI" sz="1600" dirty="0">
                <a:ea typeface="Times New Roman" panose="02020603050405020304" pitchFamily="18" charset="0"/>
              </a:rPr>
              <a:t>- 	</a:t>
            </a:r>
            <a:r>
              <a:rPr lang="sl-SI" sz="1600" b="1" u="sng" dirty="0">
                <a:ea typeface="Times New Roman" panose="02020603050405020304" pitchFamily="18" charset="0"/>
              </a:rPr>
              <a:t>7. – 9. razred</a:t>
            </a:r>
            <a:endParaRPr lang="sl-SI" sz="1600" dirty="0">
              <a:ea typeface="Times New Roman" panose="02020603050405020304" pitchFamily="18" charset="0"/>
            </a:endParaRPr>
          </a:p>
        </p:txBody>
      </p:sp>
      <p:sp>
        <p:nvSpPr>
          <p:cNvPr id="10" name="PoljeZBesedilom 9"/>
          <p:cNvSpPr txBox="1"/>
          <p:nvPr/>
        </p:nvSpPr>
        <p:spPr>
          <a:xfrm>
            <a:off x="2709949" y="5436524"/>
            <a:ext cx="5478087" cy="1200329"/>
          </a:xfrm>
          <a:prstGeom prst="rect">
            <a:avLst/>
          </a:prstGeom>
          <a:noFill/>
        </p:spPr>
        <p:txBody>
          <a:bodyPr wrap="square" rtlCol="0">
            <a:spAutoFit/>
          </a:bodyPr>
          <a:lstStyle/>
          <a:p>
            <a:pPr algn="ctr">
              <a:spcAft>
                <a:spcPts val="0"/>
              </a:spcAft>
            </a:pPr>
            <a:r>
              <a:rPr lang="sl-SI" b="1" dirty="0">
                <a:ea typeface="Times New Roman" panose="02020603050405020304" pitchFamily="18" charset="0"/>
              </a:rPr>
              <a:t>Več jezikov znaš, več veljaš!</a:t>
            </a:r>
            <a:endParaRPr lang="sl-SI" dirty="0">
              <a:ea typeface="Times New Roman" panose="02020603050405020304" pitchFamily="18" charset="0"/>
            </a:endParaRPr>
          </a:p>
          <a:p>
            <a:pPr>
              <a:spcAft>
                <a:spcPts val="0"/>
              </a:spcAft>
            </a:pPr>
            <a:r>
              <a:rPr lang="sl-SI" dirty="0">
                <a:ea typeface="Times New Roman" panose="02020603050405020304" pitchFamily="18" charset="0"/>
              </a:rPr>
              <a:t> </a:t>
            </a:r>
          </a:p>
          <a:p>
            <a:pPr>
              <a:spcAft>
                <a:spcPts val="0"/>
              </a:spcAft>
            </a:pPr>
            <a:r>
              <a:rPr lang="sl-SI" dirty="0">
                <a:ea typeface="Times New Roman" panose="02020603050405020304" pitchFamily="18" charset="0"/>
              </a:rPr>
              <a:t> </a:t>
            </a:r>
          </a:p>
          <a:p>
            <a:pPr algn="ctr">
              <a:spcAft>
                <a:spcPts val="0"/>
              </a:spcAft>
            </a:pPr>
            <a:r>
              <a:rPr lang="sl-SI" dirty="0">
                <a:ea typeface="Times New Roman" panose="02020603050405020304" pitchFamily="18" charset="0"/>
              </a:rPr>
              <a:t>Vabljeni k vpisu!</a:t>
            </a:r>
          </a:p>
        </p:txBody>
      </p:sp>
      <p:pic>
        <p:nvPicPr>
          <p:cNvPr id="2055" name="Picture 7" descr="Nemšč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69" y="2423741"/>
            <a:ext cx="41814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teraktivni gumb: Začetek 6">
            <a:hlinkClick r:id="rId3" action="ppaction://hlinksldjump" highlightClick="1"/>
          </p:cNvPr>
          <p:cNvSpPr/>
          <p:nvPr/>
        </p:nvSpPr>
        <p:spPr>
          <a:xfrm>
            <a:off x="8398791" y="6258297"/>
            <a:ext cx="875211" cy="551016"/>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73445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ladko">
  <a:themeElements>
    <a:clrScheme name="Rdeča">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C6834E0114A6D468E67034E902C731B" ma:contentTypeVersion="18" ma:contentTypeDescription="Ustvari nov dokument." ma:contentTypeScope="" ma:versionID="0285c1f85b124c8483dcc4a596ff981e">
  <xsd:schema xmlns:xsd="http://www.w3.org/2001/XMLSchema" xmlns:xs="http://www.w3.org/2001/XMLSchema" xmlns:p="http://schemas.microsoft.com/office/2006/metadata/properties" xmlns:ns3="88f71de3-fd0c-4f3c-9af5-fdf1867f6f42" xmlns:ns4="5ed1b6ae-1497-4f02-bbde-9c2031ccd4ea" targetNamespace="http://schemas.microsoft.com/office/2006/metadata/properties" ma:root="true" ma:fieldsID="21a50a7b89629f01570e4523bdc6e0b4" ns3:_="" ns4:_="">
    <xsd:import namespace="88f71de3-fd0c-4f3c-9af5-fdf1867f6f42"/>
    <xsd:import namespace="5ed1b6ae-1497-4f02-bbde-9c2031ccd4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71de3-fd0c-4f3c-9af5-fdf1867f6f42"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SharingHintHash" ma:index="10" nillable="true" ma:displayName="Razprševanje namiga za skupno rab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1b6ae-1497-4f02-bbde-9c2031ccd4e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ed1b6ae-1497-4f02-bbde-9c2031ccd4ea" xsi:nil="true"/>
  </documentManagement>
</p:properties>
</file>

<file path=customXml/itemProps1.xml><?xml version="1.0" encoding="utf-8"?>
<ds:datastoreItem xmlns:ds="http://schemas.openxmlformats.org/officeDocument/2006/customXml" ds:itemID="{7330474A-AC68-4FA8-8B0A-D6A99FE02996}">
  <ds:schemaRefs>
    <ds:schemaRef ds:uri="http://schemas.microsoft.com/sharepoint/v3/contenttype/forms"/>
  </ds:schemaRefs>
</ds:datastoreItem>
</file>

<file path=customXml/itemProps2.xml><?xml version="1.0" encoding="utf-8"?>
<ds:datastoreItem xmlns:ds="http://schemas.openxmlformats.org/officeDocument/2006/customXml" ds:itemID="{04A773C1-58DB-4BBA-A3B7-45306B365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71de3-fd0c-4f3c-9af5-fdf1867f6f42"/>
    <ds:schemaRef ds:uri="5ed1b6ae-1497-4f02-bbde-9c2031ccd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CD018C-21D7-4E9A-A96A-87E6EEA4626A}">
  <ds:schemaRefs>
    <ds:schemaRef ds:uri="http://purl.org/dc/terms/"/>
    <ds:schemaRef ds:uri="88f71de3-fd0c-4f3c-9af5-fdf1867f6f4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ed1b6ae-1497-4f02-bbde-9c2031ccd4e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153</TotalTime>
  <Words>4789</Words>
  <Application>Microsoft Office PowerPoint</Application>
  <PresentationFormat>Širokozaslonsko</PresentationFormat>
  <Paragraphs>353</Paragraphs>
  <Slides>41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41</vt:i4>
      </vt:variant>
    </vt:vector>
  </HeadingPairs>
  <TitlesOfParts>
    <vt:vector size="46" baseType="lpstr">
      <vt:lpstr>Arial</vt:lpstr>
      <vt:lpstr>Times New Roman</vt:lpstr>
      <vt:lpstr>Trebuchet MS</vt:lpstr>
      <vt:lpstr>Wingdings 3</vt:lpstr>
      <vt:lpstr>Gladko</vt:lpstr>
      <vt:lpstr>OBVEZNI IZBIRNI PREDMETI  ZA ŠOLSKO LETO 2024/2025  ZA UČENCE  OD 7. DO 9. RAZREDA </vt:lpstr>
      <vt:lpstr>Seznam ponujeni IP za učence 7. razreda </vt:lpstr>
      <vt:lpstr>Seznam ponujeni IP za učence 7. razreda </vt:lpstr>
      <vt:lpstr>Ansambelska igra </vt:lpstr>
      <vt:lpstr>Filmska vzgoja </vt:lpstr>
      <vt:lpstr>Francoščina </vt:lpstr>
      <vt:lpstr>Klekljanje</vt:lpstr>
      <vt:lpstr>Likovno snovanje </vt:lpstr>
      <vt:lpstr>Nemščina</vt:lpstr>
      <vt:lpstr>Obdelava gradiv les</vt:lpstr>
      <vt:lpstr>Radio </vt:lpstr>
      <vt:lpstr>Sodobna priprava hrane</vt:lpstr>
      <vt:lpstr>Sonce, Luna, Zemlja</vt:lpstr>
      <vt:lpstr>Šolsko novinarstvo</vt:lpstr>
      <vt:lpstr>Šport gimnastika</vt:lpstr>
      <vt:lpstr>Šport za sprostitev</vt:lpstr>
      <vt:lpstr>Urejanje besedil</vt:lpstr>
      <vt:lpstr>Seznam ponujeni IP za učence 8. razreda </vt:lpstr>
      <vt:lpstr>Ansambelska igra </vt:lpstr>
      <vt:lpstr>Likovno snovanje </vt:lpstr>
      <vt:lpstr>Multimedija</vt:lpstr>
      <vt:lpstr>Način prehranjevanja </vt:lpstr>
      <vt:lpstr>Nemščina</vt:lpstr>
      <vt:lpstr>Radio </vt:lpstr>
      <vt:lpstr>Šolsko novinarstvo</vt:lpstr>
      <vt:lpstr>Šport gimnastika</vt:lpstr>
      <vt:lpstr>Šport za zdravje</vt:lpstr>
      <vt:lpstr>Varstvo pred naravnimi in drugimi nesrečami </vt:lpstr>
      <vt:lpstr>Seznam ponujeni IP za učence 9. razreda </vt:lpstr>
      <vt:lpstr>Ansambelska igra </vt:lpstr>
      <vt:lpstr>Izbirni šport gimnastika</vt:lpstr>
      <vt:lpstr>Izbirni šport košarka</vt:lpstr>
      <vt:lpstr>Izbirni šport nogomet </vt:lpstr>
      <vt:lpstr>Izbirni šport odbojka</vt:lpstr>
      <vt:lpstr>Likovno snovanje </vt:lpstr>
      <vt:lpstr>Nemščina</vt:lpstr>
      <vt:lpstr>Računalniška omrežja </vt:lpstr>
      <vt:lpstr>Radio </vt:lpstr>
      <vt:lpstr>Retorika</vt:lpstr>
      <vt:lpstr>Risanje v geometriji in tehniki </vt:lpstr>
      <vt:lpstr>Šolsko novinarstvo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OBVEZNI IZBIRNI PREDMETI  ZA ŠOLSKO LETO 2024/2025  ZA UČENCE  OD 7. DO 9. RAZREDA</dc:title>
  <dc:creator>Bojana Mihalič Stržinar</dc:creator>
  <cp:lastModifiedBy>Bojana Mihalič Stržinar</cp:lastModifiedBy>
  <cp:revision>24</cp:revision>
  <dcterms:created xsi:type="dcterms:W3CDTF">2024-03-27T10:46:53Z</dcterms:created>
  <dcterms:modified xsi:type="dcterms:W3CDTF">2024-04-02T08:09:19Z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0x0101003C6834E0114A6D468E67034E902C731B</vt:lpwstr>
  </property>
</Properties>
</file>